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9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2"/>
    <p:sldMasterId id="2147483693" r:id="rId3"/>
    <p:sldMasterId id="2147483815" r:id="rId4"/>
    <p:sldMasterId id="2147483920" r:id="rId5"/>
    <p:sldMasterId id="2147483960" r:id="rId6"/>
    <p:sldMasterId id="2147483972" r:id="rId7"/>
  </p:sldMasterIdLst>
  <p:notesMasterIdLst>
    <p:notesMasterId r:id="rId69"/>
  </p:notesMasterIdLst>
  <p:sldIdLst>
    <p:sldId id="298" r:id="rId8"/>
    <p:sldId id="363" r:id="rId9"/>
    <p:sldId id="365" r:id="rId10"/>
    <p:sldId id="364" r:id="rId11"/>
    <p:sldId id="360" r:id="rId12"/>
    <p:sldId id="361" r:id="rId13"/>
    <p:sldId id="366" r:id="rId14"/>
    <p:sldId id="370" r:id="rId15"/>
    <p:sldId id="371" r:id="rId16"/>
    <p:sldId id="373" r:id="rId17"/>
    <p:sldId id="375" r:id="rId18"/>
    <p:sldId id="266" r:id="rId19"/>
    <p:sldId id="376" r:id="rId20"/>
    <p:sldId id="374" r:id="rId21"/>
    <p:sldId id="257" r:id="rId22"/>
    <p:sldId id="259" r:id="rId23"/>
    <p:sldId id="267" r:id="rId24"/>
    <p:sldId id="362" r:id="rId25"/>
    <p:sldId id="358" r:id="rId26"/>
    <p:sldId id="359" r:id="rId27"/>
    <p:sldId id="325" r:id="rId28"/>
    <p:sldId id="337" r:id="rId29"/>
    <p:sldId id="338" r:id="rId30"/>
    <p:sldId id="377" r:id="rId31"/>
    <p:sldId id="339" r:id="rId32"/>
    <p:sldId id="344" r:id="rId33"/>
    <p:sldId id="345" r:id="rId34"/>
    <p:sldId id="341" r:id="rId35"/>
    <p:sldId id="351" r:id="rId36"/>
    <p:sldId id="303" r:id="rId37"/>
    <p:sldId id="367" r:id="rId38"/>
    <p:sldId id="353" r:id="rId39"/>
    <p:sldId id="355" r:id="rId40"/>
    <p:sldId id="356" r:id="rId41"/>
    <p:sldId id="357" r:id="rId42"/>
    <p:sldId id="305" r:id="rId43"/>
    <p:sldId id="318" r:id="rId44"/>
    <p:sldId id="342" r:id="rId45"/>
    <p:sldId id="340" r:id="rId46"/>
    <p:sldId id="343" r:id="rId47"/>
    <p:sldId id="346" r:id="rId48"/>
    <p:sldId id="321" r:id="rId49"/>
    <p:sldId id="299" r:id="rId50"/>
    <p:sldId id="301" r:id="rId51"/>
    <p:sldId id="302" r:id="rId52"/>
    <p:sldId id="381" r:id="rId53"/>
    <p:sldId id="256" r:id="rId54"/>
    <p:sldId id="319" r:id="rId55"/>
    <p:sldId id="328" r:id="rId56"/>
    <p:sldId id="329" r:id="rId57"/>
    <p:sldId id="347" r:id="rId58"/>
    <p:sldId id="332" r:id="rId59"/>
    <p:sldId id="378" r:id="rId60"/>
    <p:sldId id="258" r:id="rId61"/>
    <p:sldId id="379" r:id="rId62"/>
    <p:sldId id="276" r:id="rId63"/>
    <p:sldId id="283" r:id="rId64"/>
    <p:sldId id="284" r:id="rId65"/>
    <p:sldId id="285" r:id="rId66"/>
    <p:sldId id="274" r:id="rId67"/>
    <p:sldId id="380" r:id="rId6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35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pos="249">
          <p15:clr>
            <a:srgbClr val="A4A3A4"/>
          </p15:clr>
        </p15:guide>
        <p15:guide id="5" pos="40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6FFFF"/>
    <a:srgbClr val="3333CC"/>
    <a:srgbClr val="335814"/>
    <a:srgbClr val="3366FF"/>
    <a:srgbClr val="F698C5"/>
    <a:srgbClr val="99FF99"/>
    <a:srgbClr val="99FF66"/>
    <a:srgbClr val="00CC00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578" autoAdjust="0"/>
  </p:normalViewPr>
  <p:slideViewPr>
    <p:cSldViewPr showGuides="1">
      <p:cViewPr varScale="1">
        <p:scale>
          <a:sx n="87" d="100"/>
          <a:sy n="87" d="100"/>
        </p:scale>
        <p:origin x="-1428" y="-78"/>
      </p:cViewPr>
      <p:guideLst>
        <p:guide orient="horz" pos="935"/>
        <p:guide orient="horz" pos="981"/>
        <p:guide orient="horz" pos="1207"/>
        <p:guide pos="249"/>
        <p:guide pos="40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FB-4367-BDDA-B3B5A5B40C6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FB-4367-BDDA-B3B5A5B40C6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FB-4367-BDDA-B3B5A5B40C6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FB-4367-BDDA-B3B5A5B40C6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FB-4367-BDDA-B3B5A5B40C6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3FB-4367-BDDA-B3B5A5B40C6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rgbClr r="0" g="0" b="0">
                    <a:tint val="100000"/>
                    <a:shade val="100000"/>
                    <a:hueMod val="100000"/>
                    <a:satMod val="1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3FB-4367-BDDA-B3B5A5B40C65}"/>
              </c:ext>
            </c:extLst>
          </c:dPt>
          <c:dLbls>
            <c:dLbl>
              <c:idx val="0"/>
              <c:layout>
                <c:manualLayout>
                  <c:x val="4.6311592691466306E-2"/>
                  <c:y val="1.40056022408963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FB-4367-BDDA-B3B5A5B40C65}"/>
                </c:ext>
              </c:extLst>
            </c:dLbl>
            <c:dLbl>
              <c:idx val="1"/>
              <c:layout>
                <c:manualLayout>
                  <c:x val="7.9787234042553196E-2"/>
                  <c:y val="-5.602240896358594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FB-4367-BDDA-B3B5A5B40C65}"/>
                </c:ext>
              </c:extLst>
            </c:dLbl>
            <c:dLbl>
              <c:idx val="2"/>
              <c:layout>
                <c:manualLayout>
                  <c:x val="6.0812330897078486E-2"/>
                  <c:y val="2.536308262759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697076040148366"/>
                      <c:h val="0.235590993612124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FB-4367-BDDA-B3B5A5B40C65}"/>
                </c:ext>
              </c:extLst>
            </c:dLbl>
            <c:dLbl>
              <c:idx val="3"/>
              <c:layout>
                <c:manualLayout>
                  <c:x val="6.3829787234042548E-2"/>
                  <c:y val="-3.08123249299720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FB-4367-BDDA-B3B5A5B40C65}"/>
                </c:ext>
              </c:extLst>
            </c:dLbl>
            <c:dLbl>
              <c:idx val="4"/>
              <c:layout>
                <c:manualLayout>
                  <c:x val="-4.6099290780141841E-2"/>
                  <c:y val="-2.801120448179271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FB-4367-BDDA-B3B5A5B40C65}"/>
                </c:ext>
              </c:extLst>
            </c:dLbl>
            <c:dLbl>
              <c:idx val="5"/>
              <c:layout>
                <c:manualLayout>
                  <c:x val="-5.3191489361702163E-2"/>
                  <c:y val="-2.52100840336134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FB-4367-BDDA-B3B5A5B40C65}"/>
                </c:ext>
              </c:extLst>
            </c:dLbl>
            <c:dLbl>
              <c:idx val="6"/>
              <c:layout>
                <c:manualLayout>
                  <c:x val="4.8291686737572661E-3"/>
                  <c:y val="-3.64145658263305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FB-4367-BDDA-B3B5A5B40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Лист1!$A$1:$A$7</c:f>
              <c:strCache>
                <c:ptCount val="7"/>
                <c:pt idx="0">
                  <c:v>Автомобилектроение</c:v>
                </c:pt>
                <c:pt idx="1">
                  <c:v>Архитектура</c:v>
                </c:pt>
                <c:pt idx="2">
                  <c:v>Авиационная и ракетнокосмическая промышленность</c:v>
                </c:pt>
                <c:pt idx="3">
                  <c:v>Потребительская электроника</c:v>
                </c:pt>
                <c:pt idx="4">
                  <c:v>Промышленность</c:v>
                </c:pt>
                <c:pt idx="5">
                  <c:v>Медицина</c:v>
                </c:pt>
                <c:pt idx="6">
                  <c:v>Прочие 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20</c:v>
                </c:pt>
                <c:pt idx="1">
                  <c:v>4</c:v>
                </c:pt>
                <c:pt idx="2">
                  <c:v>15</c:v>
                </c:pt>
                <c:pt idx="3">
                  <c:v>23</c:v>
                </c:pt>
                <c:pt idx="4">
                  <c:v>12</c:v>
                </c:pt>
                <c:pt idx="5">
                  <c:v>16</c:v>
                </c:pt>
                <c:pt idx="6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3FB-4367-BDDA-B3B5A5B40C6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Количество реализуемых программ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Лист1!$A$1:$A$44</c:f>
              <c:strCache>
                <c:ptCount val="24"/>
                <c:pt idx="0">
                  <c:v>Воронежская область</c:v>
                </c:pt>
                <c:pt idx="1">
                  <c:v>Карачаево-Черкесская Республика</c:v>
                </c:pt>
                <c:pt idx="2">
                  <c:v>Кемеровская область</c:v>
                </c:pt>
                <c:pt idx="3">
                  <c:v>Республика Коми</c:v>
                </c:pt>
                <c:pt idx="4">
                  <c:v>Красноярский край</c:v>
                </c:pt>
                <c:pt idx="5">
                  <c:v>Республика Марий Эл</c:v>
                </c:pt>
                <c:pt idx="6">
                  <c:v>Москва</c:v>
                </c:pt>
                <c:pt idx="7">
                  <c:v>Московская область</c:v>
                </c:pt>
                <c:pt idx="8">
                  <c:v>Республика Мордовия</c:v>
                </c:pt>
                <c:pt idx="9">
                  <c:v>Нижегородская область</c:v>
                </c:pt>
                <c:pt idx="10">
                  <c:v>Омская область</c:v>
                </c:pt>
                <c:pt idx="11">
                  <c:v>Ростовская область</c:v>
                </c:pt>
                <c:pt idx="12">
                  <c:v>город Санкт-Петербург</c:v>
                </c:pt>
                <c:pt idx="13">
                  <c:v>Саратовская область</c:v>
                </c:pt>
                <c:pt idx="14">
                  <c:v>Республика (Саха) Якутия</c:v>
                </c:pt>
                <c:pt idx="15">
                  <c:v>Свердловская область</c:v>
                </c:pt>
                <c:pt idx="16">
                  <c:v>Тамбовская область</c:v>
                </c:pt>
                <c:pt idx="17">
                  <c:v>Тульская область</c:v>
                </c:pt>
                <c:pt idx="18">
                  <c:v>Республика Тыва</c:v>
                </c:pt>
                <c:pt idx="19">
                  <c:v>Тюменская область</c:v>
                </c:pt>
                <c:pt idx="20">
                  <c:v>ХМАО</c:v>
                </c:pt>
                <c:pt idx="21">
                  <c:v>Челябинская область</c:v>
                </c:pt>
                <c:pt idx="22">
                  <c:v>Чеченская Республика</c:v>
                </c:pt>
                <c:pt idx="23">
                  <c:v>Чувашская Республика</c:v>
                </c:pt>
              </c:strCache>
              <c:extLst xmlns:c16r2="http://schemas.microsoft.com/office/drawing/2015/06/chart"/>
            </c:strRef>
          </c:cat>
          <c:val>
            <c:numRef>
              <c:f>Лист1!$B$1:$B$44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4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4D-460C-82B2-C35EC4E62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515392"/>
        <c:axId val="43552704"/>
      </c:barChart>
      <c:catAx>
        <c:axId val="13951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/>
            </a:pPr>
            <a:endParaRPr lang="ru-RU"/>
          </a:p>
        </c:txPr>
        <c:crossAx val="43552704"/>
        <c:crosses val="autoZero"/>
        <c:auto val="1"/>
        <c:lblAlgn val="ctr"/>
        <c:lblOffset val="100"/>
        <c:noMultiLvlLbl val="0"/>
      </c:catAx>
      <c:valAx>
        <c:axId val="43552704"/>
        <c:scaling>
          <c:orientation val="minMax"/>
          <c:max val="5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ru-RU"/>
          </a:p>
        </c:txPr>
        <c:crossAx val="13951539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392872276728348"/>
          <c:y val="9.9524806667051061E-2"/>
          <c:w val="0.3752879144380783"/>
          <c:h val="0.82630814458115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организаций, реализующих в 2018 году сочетание квалификаций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08.01.24 столяр строительный  &lt;-&gt; плотник  &lt;-&gt;  паркетчик;</c:v>
                </c:pt>
                <c:pt idx="1">
                  <c:v>08.01.25 облицовщик-плиточник  &lt;-&gt; монтажник каркасно-обшивных конструкций;</c:v>
                </c:pt>
                <c:pt idx="2">
                  <c:v>08.01.25 штукатур   &lt;-&gt;  маляр строительный;</c:v>
                </c:pt>
                <c:pt idx="3">
                  <c:v>08.01.25 штукатур  &lt;-&gt; облицовщик-плиточник;</c:v>
                </c:pt>
                <c:pt idx="4">
                  <c:v>08.01.26 слесарь-сантехник   &lt;-&gt; электромонтажник по освещению и осветительным сетям.</c:v>
                </c:pt>
                <c:pt idx="5">
                  <c:v>15.01.32 оператор станков с программным управлением    &lt;-&gt; станочник широкого профиля.</c:v>
                </c:pt>
                <c:pt idx="6">
                  <c:v>15.01.33. токарь &lt;-&gt; токарь-револьверщик</c:v>
                </c:pt>
                <c:pt idx="7">
                  <c:v>15.01.34 фрезеровщик &lt;-&gt; зуборезчик;</c:v>
                </c:pt>
                <c:pt idx="8">
                  <c:v>15.01.36 дефектоскопист по визуальному и измерительному контролю  &lt;-&gt; дефектоскопист по ультразвуковому контролю;</c:v>
                </c:pt>
                <c:pt idx="9">
                  <c:v>15.01.36 дефектоскопист по визуальному и измерительному контролю &lt;-&gt;  дефектоскопист по капиллярному контролю  &lt;-&gt; дефектоскопист по магнитному контролю.</c:v>
                </c:pt>
                <c:pt idx="10">
                  <c:v>18.01.33 лаборант химического анализа  &lt;-&gt; пробоотборщик.</c:v>
                </c:pt>
                <c:pt idx="11">
                  <c:v>23.01.17 слесарь по ремонту автомобилей  &lt;-&gt; водитель автомобиля.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7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2F-4A00-8098-C5328EEA99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51236096"/>
        <c:axId val="43553856"/>
      </c:barChart>
      <c:catAx>
        <c:axId val="15123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400" b="1"/>
            </a:pPr>
            <a:endParaRPr lang="ru-RU"/>
          </a:p>
        </c:txPr>
        <c:crossAx val="43553856"/>
        <c:crosses val="autoZero"/>
        <c:auto val="1"/>
        <c:lblAlgn val="ctr"/>
        <c:lblOffset val="100"/>
        <c:noMultiLvlLbl val="0"/>
      </c:catAx>
      <c:valAx>
        <c:axId val="4355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ru-RU"/>
          </a:p>
        </c:txPr>
        <c:crossAx val="15123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237534084678989"/>
          <c:y val="0.26634527666829266"/>
          <c:w val="0.45076533493266818"/>
          <c:h val="0.61430693513560397"/>
        </c:manualLayout>
      </c:layout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60C-4831-B322-B5AB5714F8A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60C-4831-B322-B5AB5714F8A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60C-4831-B322-B5AB5714F8A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60C-4831-B322-B5AB5714F8A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60C-4831-B322-B5AB5714F8A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60C-4831-B322-B5AB5714F8AF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60C-4831-B322-B5AB5714F8AF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60C-4831-B322-B5AB5714F8AF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60C-4831-B322-B5AB5714F8A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60C-4831-B322-B5AB5714F8AF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60C-4831-B322-B5AB5714F8AF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60C-4831-B322-B5AB5714F8A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260C-4831-B322-B5AB5714F8AF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60C-4831-B322-B5AB5714F8AF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260C-4831-B322-B5AB5714F8AF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260C-4831-B322-B5AB5714F8AF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260C-4831-B322-B5AB5714F8AF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260C-4831-B322-B5AB5714F8AF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260C-4831-B322-B5AB5714F8AF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260C-4831-B322-B5AB5714F8AF}"/>
              </c:ext>
            </c:extLst>
          </c:dPt>
          <c:dPt>
            <c:idx val="2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260C-4831-B322-B5AB5714F8AF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260C-4831-B322-B5AB5714F8AF}"/>
              </c:ext>
            </c:extLst>
          </c:dPt>
          <c:dPt>
            <c:idx val="2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260C-4831-B322-B5AB5714F8AF}"/>
              </c:ext>
            </c:extLst>
          </c:dPt>
          <c:dPt>
            <c:idx val="2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260C-4831-B322-B5AB5714F8AF}"/>
              </c:ext>
            </c:extLst>
          </c:dPt>
          <c:dLbls>
            <c:dLbl>
              <c:idx val="0"/>
              <c:layout>
                <c:manualLayout>
                  <c:x val="0.28519236591479374"/>
                  <c:y val="-2.81555486148328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0C-4831-B322-B5AB5714F8AF}"/>
                </c:ext>
              </c:extLst>
            </c:dLbl>
            <c:dLbl>
              <c:idx val="1"/>
              <c:layout>
                <c:manualLayout>
                  <c:x val="0.19346734697966175"/>
                  <c:y val="3.40560538418094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0C-4831-B322-B5AB5714F8AF}"/>
                </c:ext>
              </c:extLst>
            </c:dLbl>
            <c:dLbl>
              <c:idx val="2"/>
              <c:layout>
                <c:manualLayout>
                  <c:x val="9.6994801124100971E-2"/>
                  <c:y val="3.47357999623483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0C-4831-B322-B5AB5714F8AF}"/>
                </c:ext>
              </c:extLst>
            </c:dLbl>
            <c:dLbl>
              <c:idx val="3"/>
              <c:layout>
                <c:manualLayout>
                  <c:x val="5.7047736954546034E-2"/>
                  <c:y val="-4.15270419277626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Чувашская республика; 122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0C-4831-B322-B5AB5714F8AF}"/>
                </c:ext>
              </c:extLst>
            </c:dLbl>
            <c:dLbl>
              <c:idx val="4"/>
              <c:layout>
                <c:manualLayout>
                  <c:x val="2.8058699306634523E-2"/>
                  <c:y val="-2.87809617298227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519189528950676"/>
                      <c:h val="8.18466751376535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60C-4831-B322-B5AB5714F8AF}"/>
                </c:ext>
              </c:extLst>
            </c:dLbl>
            <c:dLbl>
              <c:idx val="5"/>
              <c:layout>
                <c:manualLayout>
                  <c:x val="5.1699401341563145E-2"/>
                  <c:y val="5.357623107333996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0C-4831-B322-B5AB5714F8AF}"/>
                </c:ext>
              </c:extLst>
            </c:dLbl>
            <c:dLbl>
              <c:idx val="6"/>
              <c:layout>
                <c:manualLayout>
                  <c:x val="0.12920841632376096"/>
                  <c:y val="5.71563502515956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0C-4831-B322-B5AB5714F8AF}"/>
                </c:ext>
              </c:extLst>
            </c:dLbl>
            <c:dLbl>
              <c:idx val="7"/>
              <c:layout>
                <c:manualLayout>
                  <c:x val="3.6096988653788686E-2"/>
                  <c:y val="5.50844943864537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Воронежская область; 110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0C-4831-B322-B5AB5714F8AF}"/>
                </c:ext>
              </c:extLst>
            </c:dLbl>
            <c:dLbl>
              <c:idx val="8"/>
              <c:layout>
                <c:manualLayout>
                  <c:x val="0.10167582671924937"/>
                  <c:y val="0.103346039813638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0C-4831-B322-B5AB5714F8AF}"/>
                </c:ext>
              </c:extLst>
            </c:dLbl>
            <c:dLbl>
              <c:idx val="9"/>
              <c:layout>
                <c:manualLayout>
                  <c:x val="-5.0022813229679108E-2"/>
                  <c:y val="0.117339577226151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0C-4831-B322-B5AB5714F8AF}"/>
                </c:ext>
              </c:extLst>
            </c:dLbl>
            <c:dLbl>
              <c:idx val="10"/>
              <c:layout>
                <c:manualLayout>
                  <c:x val="-0.15601891691883576"/>
                  <c:y val="9.52927969726103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60C-4831-B322-B5AB5714F8AF}"/>
                </c:ext>
              </c:extLst>
            </c:dLbl>
            <c:dLbl>
              <c:idx val="11"/>
              <c:layout>
                <c:manualLayout>
                  <c:x val="-9.0716104130234773E-2"/>
                  <c:y val="5.25567567016549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0C-4831-B322-B5AB5714F8AF}"/>
                </c:ext>
              </c:extLst>
            </c:dLbl>
            <c:dLbl>
              <c:idx val="12"/>
              <c:layout>
                <c:manualLayout>
                  <c:x val="-0.12326866630116748"/>
                  <c:y val="1.08806690901263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60C-4831-B322-B5AB5714F8AF}"/>
                </c:ext>
              </c:extLst>
            </c:dLbl>
            <c:dLbl>
              <c:idx val="13"/>
              <c:layout>
                <c:manualLayout>
                  <c:x val="-0.14318468257625291"/>
                  <c:y val="9.06378586988677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0C-4831-B322-B5AB5714F8AF}"/>
                </c:ext>
              </c:extLst>
            </c:dLbl>
            <c:dLbl>
              <c:idx val="14"/>
              <c:layout>
                <c:manualLayout>
                  <c:x val="-9.8941920332377808E-2"/>
                  <c:y val="5.57257526941450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538717646983471"/>
                      <c:h val="4.62685302837780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260C-4831-B322-B5AB5714F8AF}"/>
                </c:ext>
              </c:extLst>
            </c:dLbl>
            <c:dLbl>
              <c:idx val="15"/>
              <c:layout>
                <c:manualLayout>
                  <c:x val="-0.10619332780393231"/>
                  <c:y val="3.14742824699664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130746043049433"/>
                      <c:h val="6.1516306649724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60C-4831-B322-B5AB5714F8AF}"/>
                </c:ext>
              </c:extLst>
            </c:dLbl>
            <c:dLbl>
              <c:idx val="16"/>
              <c:layout>
                <c:manualLayout>
                  <c:x val="-0.15546132396946788"/>
                  <c:y val="-1.93791517629024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572722122298491"/>
                      <c:h val="5.03854299025836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260C-4831-B322-B5AB5714F8AF}"/>
                </c:ext>
              </c:extLst>
            </c:dLbl>
            <c:dLbl>
              <c:idx val="17"/>
              <c:layout>
                <c:manualLayout>
                  <c:x val="-0.15920328069194498"/>
                  <c:y val="-8.79034101605572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0C-4831-B322-B5AB5714F8AF}"/>
                </c:ext>
              </c:extLst>
            </c:dLbl>
            <c:dLbl>
              <c:idx val="18"/>
              <c:layout>
                <c:manualLayout>
                  <c:x val="-0.18039833005804456"/>
                  <c:y val="-0.181914954414651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155433059220772"/>
                      <c:h val="5.81279119017365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260C-4831-B322-B5AB5714F8AF}"/>
                </c:ext>
              </c:extLst>
            </c:dLbl>
            <c:dLbl>
              <c:idx val="19"/>
              <c:layout>
                <c:manualLayout>
                  <c:x val="-0.14606817191252253"/>
                  <c:y val="-0.244476642551703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60C-4831-B322-B5AB5714F8AF}"/>
                </c:ext>
              </c:extLst>
            </c:dLbl>
            <c:dLbl>
              <c:idx val="20"/>
              <c:layout>
                <c:manualLayout>
                  <c:x val="-2.1013334700702772E-2"/>
                  <c:y val="-0.240361354651319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60C-4831-B322-B5AB5714F8AF}"/>
                </c:ext>
              </c:extLst>
            </c:dLbl>
            <c:dLbl>
              <c:idx val="21"/>
              <c:layout>
                <c:manualLayout>
                  <c:x val="0.10063542322457998"/>
                  <c:y val="-0.1922662910469838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919464709002626"/>
                      <c:h val="7.8458280389665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260C-4831-B322-B5AB5714F8AF}"/>
                </c:ext>
              </c:extLst>
            </c:dLbl>
            <c:dLbl>
              <c:idx val="22"/>
              <c:layout>
                <c:manualLayout>
                  <c:x val="0.22704409861392419"/>
                  <c:y val="-0.175152791598311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60C-4831-B322-B5AB5714F8AF}"/>
                </c:ext>
              </c:extLst>
            </c:dLbl>
            <c:dLbl>
              <c:idx val="23"/>
              <c:layout>
                <c:manualLayout>
                  <c:x val="0.37872133390686885"/>
                  <c:y val="-0.125376011887152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60C-4831-B322-B5AB5714F8AF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'[Анкетирование по ДЭ в ГИА-2018 (Ответы) (9) (1).xlsx]Лист1'!$A$1:$A$24</c:f>
              <c:strCache>
                <c:ptCount val="24"/>
                <c:pt idx="0">
                  <c:v>Московская область</c:v>
                </c:pt>
                <c:pt idx="1">
                  <c:v>Кемеровская область</c:v>
                </c:pt>
                <c:pt idx="2">
                  <c:v>Город Москва</c:v>
                </c:pt>
                <c:pt idx="3">
                  <c:v>Чувашская республика</c:v>
                </c:pt>
                <c:pt idx="4">
                  <c:v>Саратовская область</c:v>
                </c:pt>
                <c:pt idx="5">
                  <c:v>Ростовская область</c:v>
                </c:pt>
                <c:pt idx="6">
                  <c:v>Республика Мордовия</c:v>
                </c:pt>
                <c:pt idx="7">
                  <c:v>Воронежская область</c:v>
                </c:pt>
                <c:pt idx="8">
                  <c:v>Тюменская область</c:v>
                </c:pt>
                <c:pt idx="9">
                  <c:v>ХМАО</c:v>
                </c:pt>
                <c:pt idx="10">
                  <c:v>Республика (Саха) Якутия</c:v>
                </c:pt>
                <c:pt idx="11">
                  <c:v>Тамбовская область</c:v>
                </c:pt>
                <c:pt idx="12">
                  <c:v>Республика Коми</c:v>
                </c:pt>
                <c:pt idx="13">
                  <c:v>Свердловская область</c:v>
                </c:pt>
                <c:pt idx="14">
                  <c:v>Тульская область</c:v>
                </c:pt>
                <c:pt idx="15">
                  <c:v>Красноярский край</c:v>
                </c:pt>
                <c:pt idx="16">
                  <c:v>Нижегородская область</c:v>
                </c:pt>
                <c:pt idx="17">
                  <c:v>Карачаево-Черкесская Республика</c:v>
                </c:pt>
                <c:pt idx="18">
                  <c:v>Челябинская область</c:v>
                </c:pt>
                <c:pt idx="19">
                  <c:v>Омская область</c:v>
                </c:pt>
                <c:pt idx="20">
                  <c:v>Город Санкт-Петербург</c:v>
                </c:pt>
                <c:pt idx="21">
                  <c:v>Чеченская республика</c:v>
                </c:pt>
                <c:pt idx="22">
                  <c:v>Республика Тыва</c:v>
                </c:pt>
                <c:pt idx="23">
                  <c:v>Республика Марий-Эл</c:v>
                </c:pt>
              </c:strCache>
            </c:strRef>
          </c:cat>
          <c:val>
            <c:numRef>
              <c:f>'[Анкетирование по ДЭ в ГИА-2018 (Ответы) (9) (1).xlsx]Лист1'!$B$1:$B$24</c:f>
              <c:numCache>
                <c:formatCode>General</c:formatCode>
                <c:ptCount val="24"/>
                <c:pt idx="0">
                  <c:v>50</c:v>
                </c:pt>
                <c:pt idx="1">
                  <c:v>46</c:v>
                </c:pt>
                <c:pt idx="2">
                  <c:v>165</c:v>
                </c:pt>
                <c:pt idx="3">
                  <c:v>122</c:v>
                </c:pt>
                <c:pt idx="4">
                  <c:v>47</c:v>
                </c:pt>
                <c:pt idx="5">
                  <c:v>50</c:v>
                </c:pt>
                <c:pt idx="6">
                  <c:v>45</c:v>
                </c:pt>
                <c:pt idx="7">
                  <c:v>160</c:v>
                </c:pt>
                <c:pt idx="8">
                  <c:v>146</c:v>
                </c:pt>
                <c:pt idx="9">
                  <c:v>10</c:v>
                </c:pt>
                <c:pt idx="10">
                  <c:v>38</c:v>
                </c:pt>
                <c:pt idx="11">
                  <c:v>20</c:v>
                </c:pt>
                <c:pt idx="12">
                  <c:v>25</c:v>
                </c:pt>
                <c:pt idx="13">
                  <c:v>112</c:v>
                </c:pt>
                <c:pt idx="14">
                  <c:v>40</c:v>
                </c:pt>
                <c:pt idx="15">
                  <c:v>23</c:v>
                </c:pt>
                <c:pt idx="16">
                  <c:v>27</c:v>
                </c:pt>
                <c:pt idx="17">
                  <c:v>15</c:v>
                </c:pt>
                <c:pt idx="18">
                  <c:v>25</c:v>
                </c:pt>
                <c:pt idx="19">
                  <c:v>18</c:v>
                </c:pt>
                <c:pt idx="20">
                  <c:v>29</c:v>
                </c:pt>
                <c:pt idx="21">
                  <c:v>79</c:v>
                </c:pt>
                <c:pt idx="22">
                  <c:v>50</c:v>
                </c:pt>
                <c:pt idx="2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260C-4831-B322-B5AB5714F8A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5E562-0170-41E2-B2B4-AB0F016804F2}" type="doc">
      <dgm:prSet loTypeId="urn:microsoft.com/office/officeart/2005/8/layout/pyramid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F95189F-DAA4-448B-A381-70F134FD77AA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25000"/>
                </a:schemeClr>
              </a:solidFill>
            </a:rPr>
            <a:t>Усиление внимания со стороны СПК, объединений предприятий и конкретных организаций к СПО</a:t>
          </a:r>
        </a:p>
      </dgm:t>
    </dgm:pt>
    <dgm:pt modelId="{2FA3AECB-C6AC-4F5D-AD1D-328E58E7DAE6}" type="parTrans" cxnId="{7F7D3431-3119-4517-84CF-1C4B5C5A87BA}">
      <dgm:prSet/>
      <dgm:spPr/>
      <dgm:t>
        <a:bodyPr/>
        <a:lstStyle/>
        <a:p>
          <a:endParaRPr lang="ru-RU" sz="2000" b="1">
            <a:solidFill>
              <a:schemeClr val="bg2">
                <a:lumMod val="25000"/>
              </a:schemeClr>
            </a:solidFill>
          </a:endParaRPr>
        </a:p>
      </dgm:t>
    </dgm:pt>
    <dgm:pt modelId="{E7AA118A-89D6-44EB-9AE4-A0BDB23D32F5}" type="sibTrans" cxnId="{7F7D3431-3119-4517-84CF-1C4B5C5A87BA}">
      <dgm:prSet/>
      <dgm:spPr/>
      <dgm:t>
        <a:bodyPr/>
        <a:lstStyle/>
        <a:p>
          <a:endParaRPr lang="ru-RU" sz="2000" b="1">
            <a:solidFill>
              <a:schemeClr val="bg2">
                <a:lumMod val="25000"/>
              </a:schemeClr>
            </a:solidFill>
          </a:endParaRPr>
        </a:p>
      </dgm:t>
    </dgm:pt>
    <dgm:pt modelId="{CA310C66-FD25-4BBC-B1DE-86CB3F1DD490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25000"/>
                </a:schemeClr>
              </a:solidFill>
            </a:rPr>
            <a:t>Постоянное обновление инфраструктуры реализации образовательных программ СПО в регионах</a:t>
          </a:r>
        </a:p>
      </dgm:t>
    </dgm:pt>
    <dgm:pt modelId="{EBA21DBE-ABB3-432A-A879-FA109C6147CD}" type="parTrans" cxnId="{8B6202FD-153E-4F29-A26F-A3E7ACEA1092}">
      <dgm:prSet/>
      <dgm:spPr/>
      <dgm:t>
        <a:bodyPr/>
        <a:lstStyle/>
        <a:p>
          <a:endParaRPr lang="ru-RU" sz="2000" b="1">
            <a:solidFill>
              <a:schemeClr val="bg2">
                <a:lumMod val="25000"/>
              </a:schemeClr>
            </a:solidFill>
          </a:endParaRPr>
        </a:p>
      </dgm:t>
    </dgm:pt>
    <dgm:pt modelId="{08E37143-C141-4E2D-873A-204F383E5C05}" type="sibTrans" cxnId="{8B6202FD-153E-4F29-A26F-A3E7ACEA1092}">
      <dgm:prSet/>
      <dgm:spPr/>
      <dgm:t>
        <a:bodyPr/>
        <a:lstStyle/>
        <a:p>
          <a:endParaRPr lang="ru-RU" sz="2000" b="1">
            <a:solidFill>
              <a:schemeClr val="bg2">
                <a:lumMod val="25000"/>
              </a:schemeClr>
            </a:solidFill>
          </a:endParaRPr>
        </a:p>
      </dgm:t>
    </dgm:pt>
    <dgm:pt modelId="{716356FE-B2D5-4BDB-AF5A-821EBAE1A59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25000"/>
                </a:schemeClr>
              </a:solidFill>
            </a:rPr>
            <a:t>Формирование экспертного и постоянно развивающегося сообщества участников образовательных отношений </a:t>
          </a:r>
        </a:p>
      </dgm:t>
    </dgm:pt>
    <dgm:pt modelId="{603F708F-C974-47B4-9505-2C5ECE348617}" type="parTrans" cxnId="{BF26D901-9B99-4545-8B72-36D147657589}">
      <dgm:prSet/>
      <dgm:spPr/>
      <dgm:t>
        <a:bodyPr/>
        <a:lstStyle/>
        <a:p>
          <a:endParaRPr lang="ru-RU" sz="2000" b="1">
            <a:solidFill>
              <a:schemeClr val="bg2">
                <a:lumMod val="25000"/>
              </a:schemeClr>
            </a:solidFill>
          </a:endParaRPr>
        </a:p>
      </dgm:t>
    </dgm:pt>
    <dgm:pt modelId="{26D2427D-AEA3-4FDE-90A9-FB518FCA0382}" type="sibTrans" cxnId="{BF26D901-9B99-4545-8B72-36D147657589}">
      <dgm:prSet/>
      <dgm:spPr/>
      <dgm:t>
        <a:bodyPr/>
        <a:lstStyle/>
        <a:p>
          <a:endParaRPr lang="ru-RU" sz="2000" b="1">
            <a:solidFill>
              <a:schemeClr val="bg2">
                <a:lumMod val="25000"/>
              </a:schemeClr>
            </a:solidFill>
          </a:endParaRPr>
        </a:p>
      </dgm:t>
    </dgm:pt>
    <dgm:pt modelId="{8480B424-2467-4FEC-9098-1FABC96EC95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bg2">
                  <a:lumMod val="25000"/>
                </a:schemeClr>
              </a:solidFill>
            </a:rPr>
            <a:t>Усиление роли независимых внешних процедур оценки при организации анализе результатов освоения образовательных программ</a:t>
          </a:r>
        </a:p>
      </dgm:t>
    </dgm:pt>
    <dgm:pt modelId="{5DBEA323-BAF7-49A9-BC88-260BD92819D9}" type="parTrans" cxnId="{752F5205-3607-45A6-839B-919BABC4DDC1}">
      <dgm:prSet/>
      <dgm:spPr/>
      <dgm:t>
        <a:bodyPr/>
        <a:lstStyle/>
        <a:p>
          <a:endParaRPr lang="ru-RU" sz="2000" b="1">
            <a:solidFill>
              <a:schemeClr val="bg2">
                <a:lumMod val="25000"/>
              </a:schemeClr>
            </a:solidFill>
          </a:endParaRPr>
        </a:p>
      </dgm:t>
    </dgm:pt>
    <dgm:pt modelId="{7AE362E0-621E-4CC9-9381-2B1A45104E2F}" type="sibTrans" cxnId="{752F5205-3607-45A6-839B-919BABC4DDC1}">
      <dgm:prSet/>
      <dgm:spPr/>
      <dgm:t>
        <a:bodyPr/>
        <a:lstStyle/>
        <a:p>
          <a:endParaRPr lang="ru-RU" sz="2000" b="1">
            <a:solidFill>
              <a:schemeClr val="bg2">
                <a:lumMod val="25000"/>
              </a:schemeClr>
            </a:solidFill>
          </a:endParaRPr>
        </a:p>
      </dgm:t>
    </dgm:pt>
    <dgm:pt modelId="{F5DB0942-9F8F-4200-A8A4-65D22BE060AD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25000"/>
                </a:schemeClr>
              </a:solidFill>
            </a:rPr>
            <a:t>Обеспечения федеральных проектов и региональных программ развития образования на основе приоритетов гос. политики</a:t>
          </a:r>
        </a:p>
      </dgm:t>
    </dgm:pt>
    <dgm:pt modelId="{5156EBE6-1D7B-4703-9E15-8BF72E5B1477}" type="parTrans" cxnId="{E9D417FE-ADCE-4641-8121-C359C86C2F4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547DB663-B353-43D8-95D3-308E7DE7FC9E}" type="sibTrans" cxnId="{E9D417FE-ADCE-4641-8121-C359C86C2F4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3443D46-67F8-4738-B57E-95A0F8124C9B}" type="pres">
      <dgm:prSet presAssocID="{5CF5E562-0170-41E2-B2B4-AB0F016804F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431A330-E86D-492C-827E-1F7E54963D2F}" type="pres">
      <dgm:prSet presAssocID="{5CF5E562-0170-41E2-B2B4-AB0F016804F2}" presName="pyramid" presStyleLbl="node1" presStyleIdx="0" presStyleCnt="1" custScaleX="144773" custLinFactNeighborX="298" custLinFactNeighborY="-1305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48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tx1"/>
            </a:gs>
          </a:gsLst>
        </a:gradFill>
      </dgm:spPr>
    </dgm:pt>
    <dgm:pt modelId="{F954C2ED-9E44-4858-BF94-B3EC748D2A97}" type="pres">
      <dgm:prSet presAssocID="{5CF5E562-0170-41E2-B2B4-AB0F016804F2}" presName="theList" presStyleCnt="0"/>
      <dgm:spPr/>
    </dgm:pt>
    <dgm:pt modelId="{C6875329-FFB5-4417-A7AB-57D390595682}" type="pres">
      <dgm:prSet presAssocID="{4F95189F-DAA4-448B-A381-70F134FD77AA}" presName="aNode" presStyleLbl="fgAcc1" presStyleIdx="0" presStyleCnt="5" custScaleX="106956" custScaleY="201097" custLinFactY="1000534" custLinFactNeighborX="20857" custLinFactNeighborY="1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19C2D-B8A5-4C1C-97BE-074D688EA7F4}" type="pres">
      <dgm:prSet presAssocID="{4F95189F-DAA4-448B-A381-70F134FD77AA}" presName="aSpace" presStyleCnt="0"/>
      <dgm:spPr/>
    </dgm:pt>
    <dgm:pt modelId="{FFBD144E-8FE5-4F39-9F31-77EA02A61C28}" type="pres">
      <dgm:prSet presAssocID="{CA310C66-FD25-4BBC-B1DE-86CB3F1DD490}" presName="aNode" presStyleLbl="fgAcc1" presStyleIdx="1" presStyleCnt="5" custScaleX="99999" custScaleY="220561" custLinFactY="-230692" custLinFactNeighborX="16641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7F2C2-7EF7-4253-BAA5-350C1279CE11}" type="pres">
      <dgm:prSet presAssocID="{CA310C66-FD25-4BBC-B1DE-86CB3F1DD490}" presName="aSpace" presStyleCnt="0"/>
      <dgm:spPr/>
    </dgm:pt>
    <dgm:pt modelId="{AA837D96-F102-48AE-9E98-2CD090046FA8}" type="pres">
      <dgm:prSet presAssocID="{716356FE-B2D5-4BDB-AF5A-821EBAE1A593}" presName="aNode" presStyleLbl="fgAcc1" presStyleIdx="2" presStyleCnt="5" custScaleX="102732" custScaleY="234595" custLinFactY="105655" custLinFactNeighborX="1921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4CD92-FD2A-4582-9D73-10BDD76D7B69}" type="pres">
      <dgm:prSet presAssocID="{716356FE-B2D5-4BDB-AF5A-821EBAE1A593}" presName="aSpace" presStyleCnt="0"/>
      <dgm:spPr/>
    </dgm:pt>
    <dgm:pt modelId="{833E8C89-0EEC-434B-842C-8E07E6CAC642}" type="pres">
      <dgm:prSet presAssocID="{8480B424-2467-4FEC-9098-1FABC96EC951}" presName="aNode" presStyleLbl="fgAcc1" presStyleIdx="3" presStyleCnt="5" custScaleX="102733" custScaleY="293591" custLinFactY="-400000" custLinFactNeighborX="18767" custLinFactNeighborY="-486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D063D-389A-4F65-9231-B600A756352E}" type="pres">
      <dgm:prSet presAssocID="{8480B424-2467-4FEC-9098-1FABC96EC951}" presName="aSpace" presStyleCnt="0"/>
      <dgm:spPr/>
    </dgm:pt>
    <dgm:pt modelId="{55E1A391-BA46-41F9-9A34-D7AB3E05B157}" type="pres">
      <dgm:prSet presAssocID="{F5DB0942-9F8F-4200-A8A4-65D22BE060AD}" presName="aNode" presStyleLbl="fgAcc1" presStyleIdx="4" presStyleCnt="5" custScaleX="104224" custScaleY="227564" custLinFactY="-112486" custLinFactNeighborX="1996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1F724-B47B-41A2-AD05-2C5DD04C524E}" type="pres">
      <dgm:prSet presAssocID="{F5DB0942-9F8F-4200-A8A4-65D22BE060AD}" presName="aSpace" presStyleCnt="0"/>
      <dgm:spPr/>
    </dgm:pt>
  </dgm:ptLst>
  <dgm:cxnLst>
    <dgm:cxn modelId="{E9D417FE-ADCE-4641-8121-C359C86C2F4A}" srcId="{5CF5E562-0170-41E2-B2B4-AB0F016804F2}" destId="{F5DB0942-9F8F-4200-A8A4-65D22BE060AD}" srcOrd="4" destOrd="0" parTransId="{5156EBE6-1D7B-4703-9E15-8BF72E5B1477}" sibTransId="{547DB663-B353-43D8-95D3-308E7DE7FC9E}"/>
    <dgm:cxn modelId="{994102BC-623D-4F58-BB98-1219201F31F7}" type="presOf" srcId="{CA310C66-FD25-4BBC-B1DE-86CB3F1DD490}" destId="{FFBD144E-8FE5-4F39-9F31-77EA02A61C28}" srcOrd="0" destOrd="0" presId="urn:microsoft.com/office/officeart/2005/8/layout/pyramid2"/>
    <dgm:cxn modelId="{BF26D901-9B99-4545-8B72-36D147657589}" srcId="{5CF5E562-0170-41E2-B2B4-AB0F016804F2}" destId="{716356FE-B2D5-4BDB-AF5A-821EBAE1A593}" srcOrd="2" destOrd="0" parTransId="{603F708F-C974-47B4-9505-2C5ECE348617}" sibTransId="{26D2427D-AEA3-4FDE-90A9-FB518FCA0382}"/>
    <dgm:cxn modelId="{E62B9F39-70A0-4DA4-9AAF-777D0F5B6EC3}" type="presOf" srcId="{4F95189F-DAA4-448B-A381-70F134FD77AA}" destId="{C6875329-FFB5-4417-A7AB-57D390595682}" srcOrd="0" destOrd="0" presId="urn:microsoft.com/office/officeart/2005/8/layout/pyramid2"/>
    <dgm:cxn modelId="{66317CB5-0B37-45C2-B961-3A016D0525CB}" type="presOf" srcId="{5CF5E562-0170-41E2-B2B4-AB0F016804F2}" destId="{C3443D46-67F8-4738-B57E-95A0F8124C9B}" srcOrd="0" destOrd="0" presId="urn:microsoft.com/office/officeart/2005/8/layout/pyramid2"/>
    <dgm:cxn modelId="{7F7D3431-3119-4517-84CF-1C4B5C5A87BA}" srcId="{5CF5E562-0170-41E2-B2B4-AB0F016804F2}" destId="{4F95189F-DAA4-448B-A381-70F134FD77AA}" srcOrd="0" destOrd="0" parTransId="{2FA3AECB-C6AC-4F5D-AD1D-328E58E7DAE6}" sibTransId="{E7AA118A-89D6-44EB-9AE4-A0BDB23D32F5}"/>
    <dgm:cxn modelId="{8B6202FD-153E-4F29-A26F-A3E7ACEA1092}" srcId="{5CF5E562-0170-41E2-B2B4-AB0F016804F2}" destId="{CA310C66-FD25-4BBC-B1DE-86CB3F1DD490}" srcOrd="1" destOrd="0" parTransId="{EBA21DBE-ABB3-432A-A879-FA109C6147CD}" sibTransId="{08E37143-C141-4E2D-873A-204F383E5C05}"/>
    <dgm:cxn modelId="{EB6F58A5-541D-4AAF-A3E1-6B749254EB22}" type="presOf" srcId="{F5DB0942-9F8F-4200-A8A4-65D22BE060AD}" destId="{55E1A391-BA46-41F9-9A34-D7AB3E05B157}" srcOrd="0" destOrd="0" presId="urn:microsoft.com/office/officeart/2005/8/layout/pyramid2"/>
    <dgm:cxn modelId="{85E9FC56-9D27-4C32-A0B7-551EABCEB623}" type="presOf" srcId="{716356FE-B2D5-4BDB-AF5A-821EBAE1A593}" destId="{AA837D96-F102-48AE-9E98-2CD090046FA8}" srcOrd="0" destOrd="0" presId="urn:microsoft.com/office/officeart/2005/8/layout/pyramid2"/>
    <dgm:cxn modelId="{752F5205-3607-45A6-839B-919BABC4DDC1}" srcId="{5CF5E562-0170-41E2-B2B4-AB0F016804F2}" destId="{8480B424-2467-4FEC-9098-1FABC96EC951}" srcOrd="3" destOrd="0" parTransId="{5DBEA323-BAF7-49A9-BC88-260BD92819D9}" sibTransId="{7AE362E0-621E-4CC9-9381-2B1A45104E2F}"/>
    <dgm:cxn modelId="{6F245C7D-BD66-4F68-BBB8-C4202962BADA}" type="presOf" srcId="{8480B424-2467-4FEC-9098-1FABC96EC951}" destId="{833E8C89-0EEC-434B-842C-8E07E6CAC642}" srcOrd="0" destOrd="0" presId="urn:microsoft.com/office/officeart/2005/8/layout/pyramid2"/>
    <dgm:cxn modelId="{59807087-15EE-44F4-8320-013A3C5389EC}" type="presParOf" srcId="{C3443D46-67F8-4738-B57E-95A0F8124C9B}" destId="{B431A330-E86D-492C-827E-1F7E54963D2F}" srcOrd="0" destOrd="0" presId="urn:microsoft.com/office/officeart/2005/8/layout/pyramid2"/>
    <dgm:cxn modelId="{317D89D1-612B-4CE3-91BF-7EA7A0BFBE41}" type="presParOf" srcId="{C3443D46-67F8-4738-B57E-95A0F8124C9B}" destId="{F954C2ED-9E44-4858-BF94-B3EC748D2A97}" srcOrd="1" destOrd="0" presId="urn:microsoft.com/office/officeart/2005/8/layout/pyramid2"/>
    <dgm:cxn modelId="{FC160C67-2575-4277-95BE-6621E1F3D1E2}" type="presParOf" srcId="{F954C2ED-9E44-4858-BF94-B3EC748D2A97}" destId="{C6875329-FFB5-4417-A7AB-57D390595682}" srcOrd="0" destOrd="0" presId="urn:microsoft.com/office/officeart/2005/8/layout/pyramid2"/>
    <dgm:cxn modelId="{68797AEA-AB62-42B0-A372-7DD044153FF3}" type="presParOf" srcId="{F954C2ED-9E44-4858-BF94-B3EC748D2A97}" destId="{4BE19C2D-B8A5-4C1C-97BE-074D688EA7F4}" srcOrd="1" destOrd="0" presId="urn:microsoft.com/office/officeart/2005/8/layout/pyramid2"/>
    <dgm:cxn modelId="{DB51A526-6ADA-45EC-8440-9DB6589C70C4}" type="presParOf" srcId="{F954C2ED-9E44-4858-BF94-B3EC748D2A97}" destId="{FFBD144E-8FE5-4F39-9F31-77EA02A61C28}" srcOrd="2" destOrd="0" presId="urn:microsoft.com/office/officeart/2005/8/layout/pyramid2"/>
    <dgm:cxn modelId="{C91115C4-FDE3-4829-B180-ED9F441E0876}" type="presParOf" srcId="{F954C2ED-9E44-4858-BF94-B3EC748D2A97}" destId="{D227F2C2-7EF7-4253-BAA5-350C1279CE11}" srcOrd="3" destOrd="0" presId="urn:microsoft.com/office/officeart/2005/8/layout/pyramid2"/>
    <dgm:cxn modelId="{3CE910E9-75C1-4DB9-8FEC-5194EC88A063}" type="presParOf" srcId="{F954C2ED-9E44-4858-BF94-B3EC748D2A97}" destId="{AA837D96-F102-48AE-9E98-2CD090046FA8}" srcOrd="4" destOrd="0" presId="urn:microsoft.com/office/officeart/2005/8/layout/pyramid2"/>
    <dgm:cxn modelId="{B8AAD05C-0091-4A64-A259-11954AA03CB9}" type="presParOf" srcId="{F954C2ED-9E44-4858-BF94-B3EC748D2A97}" destId="{7B94CD92-FD2A-4582-9D73-10BDD76D7B69}" srcOrd="5" destOrd="0" presId="urn:microsoft.com/office/officeart/2005/8/layout/pyramid2"/>
    <dgm:cxn modelId="{B820086B-2345-4339-85AF-E02BC084E47F}" type="presParOf" srcId="{F954C2ED-9E44-4858-BF94-B3EC748D2A97}" destId="{833E8C89-0EEC-434B-842C-8E07E6CAC642}" srcOrd="6" destOrd="0" presId="urn:microsoft.com/office/officeart/2005/8/layout/pyramid2"/>
    <dgm:cxn modelId="{B09E62B6-0347-4F86-A5FC-26421E531550}" type="presParOf" srcId="{F954C2ED-9E44-4858-BF94-B3EC748D2A97}" destId="{558D063D-389A-4F65-9231-B600A756352E}" srcOrd="7" destOrd="0" presId="urn:microsoft.com/office/officeart/2005/8/layout/pyramid2"/>
    <dgm:cxn modelId="{8785F28F-F4AC-452B-8B46-85A4EDBD97F2}" type="presParOf" srcId="{F954C2ED-9E44-4858-BF94-B3EC748D2A97}" destId="{55E1A391-BA46-41F9-9A34-D7AB3E05B157}" srcOrd="8" destOrd="0" presId="urn:microsoft.com/office/officeart/2005/8/layout/pyramid2"/>
    <dgm:cxn modelId="{BB1B1453-D3F1-44D4-988C-B8D726535F0D}" type="presParOf" srcId="{F954C2ED-9E44-4858-BF94-B3EC748D2A97}" destId="{92D1F724-B47B-41A2-AD05-2C5DD04C524E}" srcOrd="9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7FD93-6020-476E-9E01-006716EC1B5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5E97A6D-61B7-4B12-862A-9C427D4B3BC0}">
      <dgm:prSet phldrT="[Текст]"/>
      <dgm:spPr/>
      <dgm:t>
        <a:bodyPr/>
        <a:lstStyle/>
        <a:p>
          <a:r>
            <a:rPr lang="ru-RU" b="1" dirty="0"/>
            <a:t>Перечень профессий СПО. </a:t>
          </a:r>
          <a:br>
            <a:rPr lang="ru-RU" b="1" dirty="0"/>
          </a:br>
          <a:r>
            <a:rPr lang="ru-RU" b="1" dirty="0"/>
            <a:t>Перечень специальностей СПО</a:t>
          </a:r>
        </a:p>
      </dgm:t>
    </dgm:pt>
    <dgm:pt modelId="{AE2967A7-B175-4D82-8DA8-2218AD1003E3}" type="parTrans" cxnId="{A612A1E3-3DFE-4005-AD52-54C05F0E76A0}">
      <dgm:prSet/>
      <dgm:spPr/>
      <dgm:t>
        <a:bodyPr/>
        <a:lstStyle/>
        <a:p>
          <a:endParaRPr lang="ru-RU"/>
        </a:p>
      </dgm:t>
    </dgm:pt>
    <dgm:pt modelId="{52242A27-20C6-4513-9EBA-3EA5350F8C4F}" type="sibTrans" cxnId="{A612A1E3-3DFE-4005-AD52-54C05F0E76A0}">
      <dgm:prSet/>
      <dgm:spPr/>
      <dgm:t>
        <a:bodyPr/>
        <a:lstStyle/>
        <a:p>
          <a:endParaRPr lang="ru-RU"/>
        </a:p>
      </dgm:t>
    </dgm:pt>
    <dgm:pt modelId="{5A7313AA-0A8F-47F7-8246-9FA3609267B1}">
      <dgm:prSet phldrT="[Текст]" custT="1"/>
      <dgm:spPr/>
      <dgm:t>
        <a:bodyPr/>
        <a:lstStyle/>
        <a:p>
          <a:r>
            <a:rPr lang="ru-RU" sz="1800" b="1" dirty="0"/>
            <a:t>Укрупнение </a:t>
          </a:r>
          <a:r>
            <a:rPr lang="ru-RU" sz="1600" dirty="0"/>
            <a:t>профессий  (специальностей)</a:t>
          </a:r>
        </a:p>
      </dgm:t>
    </dgm:pt>
    <dgm:pt modelId="{E99AE729-60D6-419E-85A1-40B6FF9D4D3B}" type="parTrans" cxnId="{40027E5E-A50B-47EE-A127-238E01912863}">
      <dgm:prSet/>
      <dgm:spPr/>
      <dgm:t>
        <a:bodyPr/>
        <a:lstStyle/>
        <a:p>
          <a:endParaRPr lang="ru-RU"/>
        </a:p>
      </dgm:t>
    </dgm:pt>
    <dgm:pt modelId="{3818AF6E-925E-40E9-BC47-04C545BDC9F9}" type="sibTrans" cxnId="{40027E5E-A50B-47EE-A127-238E01912863}">
      <dgm:prSet/>
      <dgm:spPr/>
      <dgm:t>
        <a:bodyPr/>
        <a:lstStyle/>
        <a:p>
          <a:endParaRPr lang="ru-RU"/>
        </a:p>
      </dgm:t>
    </dgm:pt>
    <dgm:pt modelId="{556B92E3-45B7-4B23-9E78-0E6F17153C8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Исключение </a:t>
          </a:r>
          <a:r>
            <a:rPr lang="ru-RU" sz="1600" b="1" dirty="0">
              <a:solidFill>
                <a:srgbClr val="002060"/>
              </a:solidFill>
            </a:rPr>
            <a:t>устаревших </a:t>
          </a:r>
          <a:r>
            <a:rPr lang="ru-RU" sz="1600" dirty="0">
              <a:solidFill>
                <a:srgbClr val="002060"/>
              </a:solidFill>
            </a:rPr>
            <a:t>и невостребованных профессий и специальностей</a:t>
          </a:r>
        </a:p>
      </dgm:t>
    </dgm:pt>
    <dgm:pt modelId="{78C3CCB9-D65C-4BB6-A2CE-B12C6F67AB9B}" type="parTrans" cxnId="{077B390B-A598-42EE-AD9F-6EF3B9BCAF3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A8D5DEA-9ABA-4291-843C-571FCE8F0F7B}" type="sibTrans" cxnId="{077B390B-A598-42EE-AD9F-6EF3B9BCAF38}">
      <dgm:prSet/>
      <dgm:spPr/>
      <dgm:t>
        <a:bodyPr/>
        <a:lstStyle/>
        <a:p>
          <a:endParaRPr lang="ru-RU"/>
        </a:p>
      </dgm:t>
    </dgm:pt>
    <dgm:pt modelId="{674EFEDE-5AF2-4A5E-A8BA-62CE2D1C81C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Включение  новых </a:t>
          </a:r>
          <a:r>
            <a:rPr lang="ru-RU" dirty="0">
              <a:solidFill>
                <a:srgbClr val="002060"/>
              </a:solidFill>
            </a:rPr>
            <a:t>профессий и специальностей</a:t>
          </a:r>
        </a:p>
      </dgm:t>
    </dgm:pt>
    <dgm:pt modelId="{5FEE37E2-E5B2-440B-BBA2-69C155322996}" type="parTrans" cxnId="{71A8B8F8-A786-4F9E-8261-17B85970B1C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47936AA-8345-4E87-A728-A0F328305D5F}" type="sibTrans" cxnId="{71A8B8F8-A786-4F9E-8261-17B85970B1C4}">
      <dgm:prSet/>
      <dgm:spPr/>
      <dgm:t>
        <a:bodyPr/>
        <a:lstStyle/>
        <a:p>
          <a:endParaRPr lang="ru-RU"/>
        </a:p>
      </dgm:t>
    </dgm:pt>
    <dgm:pt modelId="{0A1FD1F8-B9A1-413C-801F-F4B6A0A4173E}" type="pres">
      <dgm:prSet presAssocID="{A4F7FD93-6020-476E-9E01-006716EC1B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FA10B-8B55-430E-A2E4-B07F645FF03E}" type="pres">
      <dgm:prSet presAssocID="{F5E97A6D-61B7-4B12-862A-9C427D4B3BC0}" presName="centerShape" presStyleLbl="node0" presStyleIdx="0" presStyleCnt="1" custScaleX="176691" custScaleY="146747" custLinFactNeighborX="2272" custLinFactNeighborY="1046"/>
      <dgm:spPr/>
      <dgm:t>
        <a:bodyPr/>
        <a:lstStyle/>
        <a:p>
          <a:endParaRPr lang="ru-RU"/>
        </a:p>
      </dgm:t>
    </dgm:pt>
    <dgm:pt modelId="{7547D7CC-80CA-408C-A03F-C6768C91AE4B}" type="pres">
      <dgm:prSet presAssocID="{E99AE729-60D6-419E-85A1-40B6FF9D4D3B}" presName="parTrans" presStyleLbl="bgSibTrans2D1" presStyleIdx="0" presStyleCnt="3" custAng="3895948" custFlipHor="1" custScaleX="127594" custLinFactNeighborX="-31820" custLinFactNeighborY="37454"/>
      <dgm:spPr/>
      <dgm:t>
        <a:bodyPr/>
        <a:lstStyle/>
        <a:p>
          <a:endParaRPr lang="ru-RU"/>
        </a:p>
      </dgm:t>
    </dgm:pt>
    <dgm:pt modelId="{E19C3C4C-4544-4167-B6FC-F84A78C4D509}" type="pres">
      <dgm:prSet presAssocID="{5A7313AA-0A8F-47F7-8246-9FA3609267B1}" presName="node" presStyleLbl="node1" presStyleIdx="0" presStyleCnt="3" custRadScaleRad="115741" custRadScaleInc="21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9175F-2C1A-4F43-A7DA-4CFAF33FBB00}" type="pres">
      <dgm:prSet presAssocID="{78C3CCB9-D65C-4BB6-A2CE-B12C6F67AB9B}" presName="parTrans" presStyleLbl="bgSibTrans2D1" presStyleIdx="1" presStyleCnt="3" custAng="21361902" custScaleX="123621"/>
      <dgm:spPr/>
      <dgm:t>
        <a:bodyPr/>
        <a:lstStyle/>
        <a:p>
          <a:endParaRPr lang="ru-RU"/>
        </a:p>
      </dgm:t>
    </dgm:pt>
    <dgm:pt modelId="{6260F62F-6D27-4A70-ADFA-BFAA92EB878F}" type="pres">
      <dgm:prSet presAssocID="{556B92E3-45B7-4B23-9E78-0E6F17153C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CAECF-CF3E-4D1D-B25A-428D74E2A5DE}" type="pres">
      <dgm:prSet presAssocID="{5FEE37E2-E5B2-440B-BBA2-69C155322996}" presName="parTrans" presStyleLbl="bgSibTrans2D1" presStyleIdx="2" presStyleCnt="3" custLinFactNeighborX="10149" custLinFactNeighborY="45732"/>
      <dgm:spPr/>
      <dgm:t>
        <a:bodyPr/>
        <a:lstStyle/>
        <a:p>
          <a:endParaRPr lang="ru-RU"/>
        </a:p>
      </dgm:t>
    </dgm:pt>
    <dgm:pt modelId="{1524E496-66AE-4427-AC79-2359E58529A0}" type="pres">
      <dgm:prSet presAssocID="{674EFEDE-5AF2-4A5E-A8BA-62CE2D1C81CC}" presName="node" presStyleLbl="node1" presStyleIdx="2" presStyleCnt="3" custRadScaleRad="116523" custRadScaleInc="-20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75B4E-6066-44D9-A7F3-A5A6B4FF3F58}" type="presOf" srcId="{674EFEDE-5AF2-4A5E-A8BA-62CE2D1C81CC}" destId="{1524E496-66AE-4427-AC79-2359E58529A0}" srcOrd="0" destOrd="0" presId="urn:microsoft.com/office/officeart/2005/8/layout/radial4"/>
    <dgm:cxn modelId="{AA5D9FA7-86CE-4797-ACF1-0AB7A08CE186}" type="presOf" srcId="{5FEE37E2-E5B2-440B-BBA2-69C155322996}" destId="{058CAECF-CF3E-4D1D-B25A-428D74E2A5DE}" srcOrd="0" destOrd="0" presId="urn:microsoft.com/office/officeart/2005/8/layout/radial4"/>
    <dgm:cxn modelId="{A612A1E3-3DFE-4005-AD52-54C05F0E76A0}" srcId="{A4F7FD93-6020-476E-9E01-006716EC1B5F}" destId="{F5E97A6D-61B7-4B12-862A-9C427D4B3BC0}" srcOrd="0" destOrd="0" parTransId="{AE2967A7-B175-4D82-8DA8-2218AD1003E3}" sibTransId="{52242A27-20C6-4513-9EBA-3EA5350F8C4F}"/>
    <dgm:cxn modelId="{43600ECD-4620-4037-8094-0B2C1898B0D4}" type="presOf" srcId="{F5E97A6D-61B7-4B12-862A-9C427D4B3BC0}" destId="{E5EFA10B-8B55-430E-A2E4-B07F645FF03E}" srcOrd="0" destOrd="0" presId="urn:microsoft.com/office/officeart/2005/8/layout/radial4"/>
    <dgm:cxn modelId="{40027E5E-A50B-47EE-A127-238E01912863}" srcId="{F5E97A6D-61B7-4B12-862A-9C427D4B3BC0}" destId="{5A7313AA-0A8F-47F7-8246-9FA3609267B1}" srcOrd="0" destOrd="0" parTransId="{E99AE729-60D6-419E-85A1-40B6FF9D4D3B}" sibTransId="{3818AF6E-925E-40E9-BC47-04C545BDC9F9}"/>
    <dgm:cxn modelId="{F25677E1-5FEE-451E-AA3F-7650B1D2FC1B}" type="presOf" srcId="{E99AE729-60D6-419E-85A1-40B6FF9D4D3B}" destId="{7547D7CC-80CA-408C-A03F-C6768C91AE4B}" srcOrd="0" destOrd="0" presId="urn:microsoft.com/office/officeart/2005/8/layout/radial4"/>
    <dgm:cxn modelId="{F739A1D1-3BF8-4680-83F8-FF3ABBE00613}" type="presOf" srcId="{A4F7FD93-6020-476E-9E01-006716EC1B5F}" destId="{0A1FD1F8-B9A1-413C-801F-F4B6A0A4173E}" srcOrd="0" destOrd="0" presId="urn:microsoft.com/office/officeart/2005/8/layout/radial4"/>
    <dgm:cxn modelId="{077B390B-A598-42EE-AD9F-6EF3B9BCAF38}" srcId="{F5E97A6D-61B7-4B12-862A-9C427D4B3BC0}" destId="{556B92E3-45B7-4B23-9E78-0E6F17153C86}" srcOrd="1" destOrd="0" parTransId="{78C3CCB9-D65C-4BB6-A2CE-B12C6F67AB9B}" sibTransId="{DA8D5DEA-9ABA-4291-843C-571FCE8F0F7B}"/>
    <dgm:cxn modelId="{71A8B8F8-A786-4F9E-8261-17B85970B1C4}" srcId="{F5E97A6D-61B7-4B12-862A-9C427D4B3BC0}" destId="{674EFEDE-5AF2-4A5E-A8BA-62CE2D1C81CC}" srcOrd="2" destOrd="0" parTransId="{5FEE37E2-E5B2-440B-BBA2-69C155322996}" sibTransId="{B47936AA-8345-4E87-A728-A0F328305D5F}"/>
    <dgm:cxn modelId="{FC6E2560-C8D1-4188-B8AB-B12635F66C38}" type="presOf" srcId="{78C3CCB9-D65C-4BB6-A2CE-B12C6F67AB9B}" destId="{6929175F-2C1A-4F43-A7DA-4CFAF33FBB00}" srcOrd="0" destOrd="0" presId="urn:microsoft.com/office/officeart/2005/8/layout/radial4"/>
    <dgm:cxn modelId="{3E7201D2-6D3B-4496-867B-A56D8A78B8E8}" type="presOf" srcId="{556B92E3-45B7-4B23-9E78-0E6F17153C86}" destId="{6260F62F-6D27-4A70-ADFA-BFAA92EB878F}" srcOrd="0" destOrd="0" presId="urn:microsoft.com/office/officeart/2005/8/layout/radial4"/>
    <dgm:cxn modelId="{48C73B6E-8ED8-45EE-A889-A860D143E22D}" type="presOf" srcId="{5A7313AA-0A8F-47F7-8246-9FA3609267B1}" destId="{E19C3C4C-4544-4167-B6FC-F84A78C4D509}" srcOrd="0" destOrd="0" presId="urn:microsoft.com/office/officeart/2005/8/layout/radial4"/>
    <dgm:cxn modelId="{25211FDF-E419-4065-851A-79AF8BFB68DB}" type="presParOf" srcId="{0A1FD1F8-B9A1-413C-801F-F4B6A0A4173E}" destId="{E5EFA10B-8B55-430E-A2E4-B07F645FF03E}" srcOrd="0" destOrd="0" presId="urn:microsoft.com/office/officeart/2005/8/layout/radial4"/>
    <dgm:cxn modelId="{399C0CA2-FEF1-4913-BC1A-8D0D5B8B888F}" type="presParOf" srcId="{0A1FD1F8-B9A1-413C-801F-F4B6A0A4173E}" destId="{7547D7CC-80CA-408C-A03F-C6768C91AE4B}" srcOrd="1" destOrd="0" presId="urn:microsoft.com/office/officeart/2005/8/layout/radial4"/>
    <dgm:cxn modelId="{88C76E5C-D0E2-4874-93D1-090B0D6BA9D1}" type="presParOf" srcId="{0A1FD1F8-B9A1-413C-801F-F4B6A0A4173E}" destId="{E19C3C4C-4544-4167-B6FC-F84A78C4D509}" srcOrd="2" destOrd="0" presId="urn:microsoft.com/office/officeart/2005/8/layout/radial4"/>
    <dgm:cxn modelId="{66C4E812-F501-411B-AA5F-C2CB0F17952D}" type="presParOf" srcId="{0A1FD1F8-B9A1-413C-801F-F4B6A0A4173E}" destId="{6929175F-2C1A-4F43-A7DA-4CFAF33FBB00}" srcOrd="3" destOrd="0" presId="urn:microsoft.com/office/officeart/2005/8/layout/radial4"/>
    <dgm:cxn modelId="{C2EA3025-F4C3-4A9D-AC67-14487646DBBC}" type="presParOf" srcId="{0A1FD1F8-B9A1-413C-801F-F4B6A0A4173E}" destId="{6260F62F-6D27-4A70-ADFA-BFAA92EB878F}" srcOrd="4" destOrd="0" presId="urn:microsoft.com/office/officeart/2005/8/layout/radial4"/>
    <dgm:cxn modelId="{A813D68A-4168-403D-9E55-39E62B014775}" type="presParOf" srcId="{0A1FD1F8-B9A1-413C-801F-F4B6A0A4173E}" destId="{058CAECF-CF3E-4D1D-B25A-428D74E2A5DE}" srcOrd="5" destOrd="0" presId="urn:microsoft.com/office/officeart/2005/8/layout/radial4"/>
    <dgm:cxn modelId="{EF17F28F-559E-4C37-B8A0-ED33BA67BE42}" type="presParOf" srcId="{0A1FD1F8-B9A1-413C-801F-F4B6A0A4173E}" destId="{1524E496-66AE-4427-AC79-2359E58529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FFA8DC-AB33-417F-990D-624252C1281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5F9900-47A5-4EC2-B388-D2393846FBD7}">
      <dgm:prSet phldrT="[Текст]" custT="1"/>
      <dgm:spPr/>
      <dgm:t>
        <a:bodyPr/>
        <a:lstStyle/>
        <a:p>
          <a:r>
            <a:rPr lang="ru-RU" sz="1400" b="1" dirty="0"/>
            <a:t>Разработчик ФГОС СПО</a:t>
          </a:r>
        </a:p>
      </dgm:t>
    </dgm:pt>
    <dgm:pt modelId="{CB58BBA4-FAA1-4811-A102-3F249803C925}" type="parTrans" cxnId="{B25D0ABF-9AB9-4B0B-8077-2161AB8F8AEE}">
      <dgm:prSet/>
      <dgm:spPr/>
      <dgm:t>
        <a:bodyPr/>
        <a:lstStyle/>
        <a:p>
          <a:endParaRPr lang="ru-RU" sz="2000" b="1"/>
        </a:p>
      </dgm:t>
    </dgm:pt>
    <dgm:pt modelId="{6D059996-84B3-40AD-9437-191C0F19BE93}" type="sibTrans" cxnId="{B25D0ABF-9AB9-4B0B-8077-2161AB8F8AEE}">
      <dgm:prSet/>
      <dgm:spPr/>
      <dgm:t>
        <a:bodyPr/>
        <a:lstStyle/>
        <a:p>
          <a:endParaRPr lang="ru-RU" sz="2000" b="1"/>
        </a:p>
      </dgm:t>
    </dgm:pt>
    <dgm:pt modelId="{40636D53-D528-42D9-A2D9-09596DB5BFEC}">
      <dgm:prSet phldrT="[Текст]" custT="1"/>
      <dgm:spPr/>
      <dgm:t>
        <a:bodyPr/>
        <a:lstStyle/>
        <a:p>
          <a:r>
            <a:rPr lang="ru-RU" sz="1400" b="1" dirty="0"/>
            <a:t>ФУМО СПО </a:t>
          </a:r>
        </a:p>
      </dgm:t>
    </dgm:pt>
    <dgm:pt modelId="{560E2F48-5545-4A10-B300-4671CD709636}" type="parTrans" cxnId="{8A01D171-6648-490F-9ADC-C4A60355F902}">
      <dgm:prSet/>
      <dgm:spPr/>
      <dgm:t>
        <a:bodyPr/>
        <a:lstStyle/>
        <a:p>
          <a:endParaRPr lang="ru-RU" sz="2000" b="1"/>
        </a:p>
      </dgm:t>
    </dgm:pt>
    <dgm:pt modelId="{465FFFB0-B2FC-42BE-A00B-30765361AEBF}" type="sibTrans" cxnId="{8A01D171-6648-490F-9ADC-C4A60355F902}">
      <dgm:prSet/>
      <dgm:spPr/>
      <dgm:t>
        <a:bodyPr/>
        <a:lstStyle/>
        <a:p>
          <a:endParaRPr lang="ru-RU" sz="2000" b="1"/>
        </a:p>
      </dgm:t>
    </dgm:pt>
    <dgm:pt modelId="{BCE15FDA-1064-4FA4-80F2-B86216E839C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Эксперты СПК</a:t>
          </a:r>
        </a:p>
      </dgm:t>
    </dgm:pt>
    <dgm:pt modelId="{6EF78ACF-09BD-439F-A01C-537761B3D1B4}" type="parTrans" cxnId="{4237324C-709F-4E7A-B367-01977AE5D975}">
      <dgm:prSet/>
      <dgm:spPr/>
      <dgm:t>
        <a:bodyPr/>
        <a:lstStyle/>
        <a:p>
          <a:endParaRPr lang="ru-RU" sz="2000" b="1"/>
        </a:p>
      </dgm:t>
    </dgm:pt>
    <dgm:pt modelId="{F0EC9B92-ED5B-4127-9720-E9545CB7D24B}" type="sibTrans" cxnId="{4237324C-709F-4E7A-B367-01977AE5D975}">
      <dgm:prSet/>
      <dgm:spPr/>
      <dgm:t>
        <a:bodyPr/>
        <a:lstStyle/>
        <a:p>
          <a:endParaRPr lang="ru-RU" sz="2000" b="1"/>
        </a:p>
      </dgm:t>
    </dgm:pt>
    <dgm:pt modelId="{F965E68B-9ED6-44AB-986C-E4896146AF6A}">
      <dgm:prSet phldrT="[Текст]" custT="1"/>
      <dgm:spPr/>
      <dgm:t>
        <a:bodyPr/>
        <a:lstStyle/>
        <a:p>
          <a:r>
            <a:rPr lang="ru-RU" sz="1400" b="1" dirty="0"/>
            <a:t>Рабочая группа НСПК</a:t>
          </a:r>
        </a:p>
      </dgm:t>
    </dgm:pt>
    <dgm:pt modelId="{705DB34A-D544-48CA-A75C-73236D04B8AD}" type="parTrans" cxnId="{7A2CB6CB-4408-4817-BC48-BC27D491B244}">
      <dgm:prSet/>
      <dgm:spPr/>
      <dgm:t>
        <a:bodyPr/>
        <a:lstStyle/>
        <a:p>
          <a:endParaRPr lang="ru-RU" sz="2000" b="1"/>
        </a:p>
      </dgm:t>
    </dgm:pt>
    <dgm:pt modelId="{BCB2CA08-AE20-422B-923C-9036E70B28C3}" type="sibTrans" cxnId="{7A2CB6CB-4408-4817-BC48-BC27D491B244}">
      <dgm:prSet/>
      <dgm:spPr/>
      <dgm:t>
        <a:bodyPr/>
        <a:lstStyle/>
        <a:p>
          <a:endParaRPr lang="ru-RU" sz="2000" b="1"/>
        </a:p>
      </dgm:t>
    </dgm:pt>
    <dgm:pt modelId="{011C768D-25C4-41E1-A6C1-798CE9D21A2F}">
      <dgm:prSet phldrT="[Текст]" custT="1"/>
      <dgm:spPr/>
      <dgm:t>
        <a:bodyPr/>
        <a:lstStyle/>
        <a:p>
          <a:r>
            <a:rPr lang="ru-RU" sz="1400" b="1" dirty="0" err="1"/>
            <a:t>Минобрнауки</a:t>
          </a:r>
          <a:r>
            <a:rPr lang="ru-RU" sz="1400" b="1" dirty="0"/>
            <a:t> РФ</a:t>
          </a:r>
        </a:p>
      </dgm:t>
    </dgm:pt>
    <dgm:pt modelId="{8AD763C2-463C-456E-9DEA-3C03332D6FBC}" type="parTrans" cxnId="{3371A78F-063D-4864-BD4C-828F4A085F1A}">
      <dgm:prSet/>
      <dgm:spPr/>
      <dgm:t>
        <a:bodyPr/>
        <a:lstStyle/>
        <a:p>
          <a:endParaRPr lang="ru-RU" sz="2000" b="1"/>
        </a:p>
      </dgm:t>
    </dgm:pt>
    <dgm:pt modelId="{E7620064-5370-4A81-A2A1-B31B088610E9}" type="sibTrans" cxnId="{3371A78F-063D-4864-BD4C-828F4A085F1A}">
      <dgm:prSet/>
      <dgm:spPr/>
      <dgm:t>
        <a:bodyPr/>
        <a:lstStyle/>
        <a:p>
          <a:endParaRPr lang="ru-RU" sz="2000" b="1"/>
        </a:p>
      </dgm:t>
    </dgm:pt>
    <dgm:pt modelId="{42724059-BF99-4D83-B5DD-9993BBF97921}">
      <dgm:prSet phldrT="[Текст]" custT="1"/>
      <dgm:spPr/>
      <dgm:t>
        <a:bodyPr/>
        <a:lstStyle/>
        <a:p>
          <a:r>
            <a:rPr lang="ru-RU" sz="1400" b="1" dirty="0"/>
            <a:t>Минюст России</a:t>
          </a:r>
        </a:p>
      </dgm:t>
    </dgm:pt>
    <dgm:pt modelId="{2327E501-1398-4CA0-83DC-0D57F7D29B44}" type="parTrans" cxnId="{17902BE7-BB35-47B4-8635-DF5C11A4721C}">
      <dgm:prSet/>
      <dgm:spPr/>
      <dgm:t>
        <a:bodyPr/>
        <a:lstStyle/>
        <a:p>
          <a:endParaRPr lang="ru-RU" sz="2000" b="1"/>
        </a:p>
      </dgm:t>
    </dgm:pt>
    <dgm:pt modelId="{473F9F8C-CF18-4311-AC56-593D04514F25}" type="sibTrans" cxnId="{17902BE7-BB35-47B4-8635-DF5C11A4721C}">
      <dgm:prSet/>
      <dgm:spPr/>
      <dgm:t>
        <a:bodyPr/>
        <a:lstStyle/>
        <a:p>
          <a:endParaRPr lang="ru-RU" sz="2000" b="1"/>
        </a:p>
      </dgm:t>
    </dgm:pt>
    <dgm:pt modelId="{06A4B51D-C5E1-402E-A931-32BE15779FFB}" type="pres">
      <dgm:prSet presAssocID="{DCFFA8DC-AB33-417F-990D-624252C1281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A6BCB3-F4C5-4393-B0B1-ED7AA1CA7F3F}" type="pres">
      <dgm:prSet presAssocID="{375F9900-47A5-4EC2-B388-D2393846FBD7}" presName="composite" presStyleCnt="0"/>
      <dgm:spPr/>
    </dgm:pt>
    <dgm:pt modelId="{BA2F1A13-79B8-45D4-A84D-DD9048CB8151}" type="pres">
      <dgm:prSet presAssocID="{375F9900-47A5-4EC2-B388-D2393846FBD7}" presName="LShape" presStyleLbl="alignNode1" presStyleIdx="0" presStyleCnt="11"/>
      <dgm:spPr/>
    </dgm:pt>
    <dgm:pt modelId="{944AD83C-B298-4A9E-BDA5-B93CC9918AB8}" type="pres">
      <dgm:prSet presAssocID="{375F9900-47A5-4EC2-B388-D2393846FBD7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5EF40-1CDA-49F0-ACC7-4ED909963753}" type="pres">
      <dgm:prSet presAssocID="{375F9900-47A5-4EC2-B388-D2393846FBD7}" presName="Triangle" presStyleLbl="alignNode1" presStyleIdx="1" presStyleCnt="11"/>
      <dgm:spPr/>
    </dgm:pt>
    <dgm:pt modelId="{BA23BC50-A10A-40F0-BB86-462EAB1C242D}" type="pres">
      <dgm:prSet presAssocID="{6D059996-84B3-40AD-9437-191C0F19BE93}" presName="sibTrans" presStyleCnt="0"/>
      <dgm:spPr/>
    </dgm:pt>
    <dgm:pt modelId="{A70B3818-D3F3-4D1E-A026-405F523C11BF}" type="pres">
      <dgm:prSet presAssocID="{6D059996-84B3-40AD-9437-191C0F19BE93}" presName="space" presStyleCnt="0"/>
      <dgm:spPr/>
    </dgm:pt>
    <dgm:pt modelId="{DDD07A48-AC9E-4F21-ACBA-8255D20A0C1E}" type="pres">
      <dgm:prSet presAssocID="{40636D53-D528-42D9-A2D9-09596DB5BFEC}" presName="composite" presStyleCnt="0"/>
      <dgm:spPr/>
    </dgm:pt>
    <dgm:pt modelId="{9F694F54-3E85-4C12-9D27-2AC01A74E4E8}" type="pres">
      <dgm:prSet presAssocID="{40636D53-D528-42D9-A2D9-09596DB5BFEC}" presName="LShape" presStyleLbl="alignNode1" presStyleIdx="2" presStyleCnt="11"/>
      <dgm:spPr/>
    </dgm:pt>
    <dgm:pt modelId="{418C82E5-DB2E-4DA6-B673-7B70BD4A57A5}" type="pres">
      <dgm:prSet presAssocID="{40636D53-D528-42D9-A2D9-09596DB5BFEC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50A83-6240-4D27-9ED0-A40124DFC949}" type="pres">
      <dgm:prSet presAssocID="{40636D53-D528-42D9-A2D9-09596DB5BFEC}" presName="Triangle" presStyleLbl="alignNode1" presStyleIdx="3" presStyleCnt="11"/>
      <dgm:spPr/>
    </dgm:pt>
    <dgm:pt modelId="{81224746-6D02-4141-91A8-69919559C6CA}" type="pres">
      <dgm:prSet presAssocID="{465FFFB0-B2FC-42BE-A00B-30765361AEBF}" presName="sibTrans" presStyleCnt="0"/>
      <dgm:spPr/>
    </dgm:pt>
    <dgm:pt modelId="{36C83617-8F04-4924-97BA-B408833EBEB7}" type="pres">
      <dgm:prSet presAssocID="{465FFFB0-B2FC-42BE-A00B-30765361AEBF}" presName="space" presStyleCnt="0"/>
      <dgm:spPr/>
    </dgm:pt>
    <dgm:pt modelId="{ED6618E4-35BF-4CF4-BA59-7B3A4B721CF8}" type="pres">
      <dgm:prSet presAssocID="{BCE15FDA-1064-4FA4-80F2-B86216E839C1}" presName="composite" presStyleCnt="0"/>
      <dgm:spPr/>
    </dgm:pt>
    <dgm:pt modelId="{8DCFA0DF-42ED-49F1-913B-E44FE8B5B6A0}" type="pres">
      <dgm:prSet presAssocID="{BCE15FDA-1064-4FA4-80F2-B86216E839C1}" presName="LShape" presStyleLbl="alignNode1" presStyleIdx="4" presStyleCnt="11"/>
      <dgm:spPr/>
    </dgm:pt>
    <dgm:pt modelId="{9C3BE284-B47A-4917-A5AB-48A9F4823CB2}" type="pres">
      <dgm:prSet presAssocID="{BCE15FDA-1064-4FA4-80F2-B86216E839C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9C406-9C5D-46D4-BF37-71202B5D2474}" type="pres">
      <dgm:prSet presAssocID="{BCE15FDA-1064-4FA4-80F2-B86216E839C1}" presName="Triangle" presStyleLbl="alignNode1" presStyleIdx="5" presStyleCnt="11"/>
      <dgm:spPr/>
    </dgm:pt>
    <dgm:pt modelId="{BA52DED3-EF78-4C51-9D0A-987227FD6F88}" type="pres">
      <dgm:prSet presAssocID="{F0EC9B92-ED5B-4127-9720-E9545CB7D24B}" presName="sibTrans" presStyleCnt="0"/>
      <dgm:spPr/>
    </dgm:pt>
    <dgm:pt modelId="{A2B29D7E-DD1C-4AC6-87C6-9252C7941253}" type="pres">
      <dgm:prSet presAssocID="{F0EC9B92-ED5B-4127-9720-E9545CB7D24B}" presName="space" presStyleCnt="0"/>
      <dgm:spPr/>
    </dgm:pt>
    <dgm:pt modelId="{A2D9F560-A3EE-403C-9548-A1142875822A}" type="pres">
      <dgm:prSet presAssocID="{F965E68B-9ED6-44AB-986C-E4896146AF6A}" presName="composite" presStyleCnt="0"/>
      <dgm:spPr/>
    </dgm:pt>
    <dgm:pt modelId="{07E5D383-D2AB-4847-BCFF-A452452EA1BF}" type="pres">
      <dgm:prSet presAssocID="{F965E68B-9ED6-44AB-986C-E4896146AF6A}" presName="LShape" presStyleLbl="alignNode1" presStyleIdx="6" presStyleCnt="11"/>
      <dgm:spPr/>
    </dgm:pt>
    <dgm:pt modelId="{1165D18B-CF04-4802-8BA3-44515170290C}" type="pres">
      <dgm:prSet presAssocID="{F965E68B-9ED6-44AB-986C-E4896146AF6A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58BCE-13D2-4A14-AFA3-B75B3E0F0A74}" type="pres">
      <dgm:prSet presAssocID="{F965E68B-9ED6-44AB-986C-E4896146AF6A}" presName="Triangle" presStyleLbl="alignNode1" presStyleIdx="7" presStyleCnt="11"/>
      <dgm:spPr/>
    </dgm:pt>
    <dgm:pt modelId="{6D2D2E0A-C971-4AEF-8C2A-43570AE01C55}" type="pres">
      <dgm:prSet presAssocID="{BCB2CA08-AE20-422B-923C-9036E70B28C3}" presName="sibTrans" presStyleCnt="0"/>
      <dgm:spPr/>
    </dgm:pt>
    <dgm:pt modelId="{FF93FCD9-4E51-45DD-9BFA-F2C4A89DD31A}" type="pres">
      <dgm:prSet presAssocID="{BCB2CA08-AE20-422B-923C-9036E70B28C3}" presName="space" presStyleCnt="0"/>
      <dgm:spPr/>
    </dgm:pt>
    <dgm:pt modelId="{F006880F-B26E-4914-AB2F-1041AB3DB718}" type="pres">
      <dgm:prSet presAssocID="{011C768D-25C4-41E1-A6C1-798CE9D21A2F}" presName="composite" presStyleCnt="0"/>
      <dgm:spPr/>
    </dgm:pt>
    <dgm:pt modelId="{4AF6FF61-99B1-4747-8674-46C4CBB6D19E}" type="pres">
      <dgm:prSet presAssocID="{011C768D-25C4-41E1-A6C1-798CE9D21A2F}" presName="LShape" presStyleLbl="alignNode1" presStyleIdx="8" presStyleCnt="11"/>
      <dgm:spPr/>
    </dgm:pt>
    <dgm:pt modelId="{351C3815-B5E8-41D6-8158-382493835523}" type="pres">
      <dgm:prSet presAssocID="{011C768D-25C4-41E1-A6C1-798CE9D21A2F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47D4A-E22F-4FC7-95FC-F734EC0DEDA8}" type="pres">
      <dgm:prSet presAssocID="{011C768D-25C4-41E1-A6C1-798CE9D21A2F}" presName="Triangle" presStyleLbl="alignNode1" presStyleIdx="9" presStyleCnt="11"/>
      <dgm:spPr/>
    </dgm:pt>
    <dgm:pt modelId="{5D001D4C-15DF-4E7D-B7C1-8317A490FDE8}" type="pres">
      <dgm:prSet presAssocID="{E7620064-5370-4A81-A2A1-B31B088610E9}" presName="sibTrans" presStyleCnt="0"/>
      <dgm:spPr/>
    </dgm:pt>
    <dgm:pt modelId="{37FFB071-888B-4F1B-A808-FA474CB16957}" type="pres">
      <dgm:prSet presAssocID="{E7620064-5370-4A81-A2A1-B31B088610E9}" presName="space" presStyleCnt="0"/>
      <dgm:spPr/>
    </dgm:pt>
    <dgm:pt modelId="{45AD0142-8ACC-46BC-BA72-7D1B60A9683B}" type="pres">
      <dgm:prSet presAssocID="{42724059-BF99-4D83-B5DD-9993BBF97921}" presName="composite" presStyleCnt="0"/>
      <dgm:spPr/>
    </dgm:pt>
    <dgm:pt modelId="{4C4D6C6D-6958-4998-B0BA-24F892F78CC7}" type="pres">
      <dgm:prSet presAssocID="{42724059-BF99-4D83-B5DD-9993BBF97921}" presName="LShape" presStyleLbl="alignNode1" presStyleIdx="10" presStyleCnt="11"/>
      <dgm:spPr/>
    </dgm:pt>
    <dgm:pt modelId="{85A9C5B0-267E-4957-AD23-B9B7884CABD8}" type="pres">
      <dgm:prSet presAssocID="{42724059-BF99-4D83-B5DD-9993BBF97921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92068C-E0DA-47D9-AB90-778A3DB324C6}" type="presOf" srcId="{DCFFA8DC-AB33-417F-990D-624252C12817}" destId="{06A4B51D-C5E1-402E-A931-32BE15779FFB}" srcOrd="0" destOrd="0" presId="urn:microsoft.com/office/officeart/2009/3/layout/StepUpProcess"/>
    <dgm:cxn modelId="{D012FD27-ACA1-4A2E-B89E-B6D2856AE778}" type="presOf" srcId="{F965E68B-9ED6-44AB-986C-E4896146AF6A}" destId="{1165D18B-CF04-4802-8BA3-44515170290C}" srcOrd="0" destOrd="0" presId="urn:microsoft.com/office/officeart/2009/3/layout/StepUpProcess"/>
    <dgm:cxn modelId="{4237324C-709F-4E7A-B367-01977AE5D975}" srcId="{DCFFA8DC-AB33-417F-990D-624252C12817}" destId="{BCE15FDA-1064-4FA4-80F2-B86216E839C1}" srcOrd="2" destOrd="0" parTransId="{6EF78ACF-09BD-439F-A01C-537761B3D1B4}" sibTransId="{F0EC9B92-ED5B-4127-9720-E9545CB7D24B}"/>
    <dgm:cxn modelId="{8A01D171-6648-490F-9ADC-C4A60355F902}" srcId="{DCFFA8DC-AB33-417F-990D-624252C12817}" destId="{40636D53-D528-42D9-A2D9-09596DB5BFEC}" srcOrd="1" destOrd="0" parTransId="{560E2F48-5545-4A10-B300-4671CD709636}" sibTransId="{465FFFB0-B2FC-42BE-A00B-30765361AEBF}"/>
    <dgm:cxn modelId="{35DAE9CD-BE49-487A-8936-A48B90F3B60F}" type="presOf" srcId="{40636D53-D528-42D9-A2D9-09596DB5BFEC}" destId="{418C82E5-DB2E-4DA6-B673-7B70BD4A57A5}" srcOrd="0" destOrd="0" presId="urn:microsoft.com/office/officeart/2009/3/layout/StepUpProcess"/>
    <dgm:cxn modelId="{16E78E45-1609-416B-9BE5-1BAA8C029AD8}" type="presOf" srcId="{375F9900-47A5-4EC2-B388-D2393846FBD7}" destId="{944AD83C-B298-4A9E-BDA5-B93CC9918AB8}" srcOrd="0" destOrd="0" presId="urn:microsoft.com/office/officeart/2009/3/layout/StepUpProcess"/>
    <dgm:cxn modelId="{17902BE7-BB35-47B4-8635-DF5C11A4721C}" srcId="{DCFFA8DC-AB33-417F-990D-624252C12817}" destId="{42724059-BF99-4D83-B5DD-9993BBF97921}" srcOrd="5" destOrd="0" parTransId="{2327E501-1398-4CA0-83DC-0D57F7D29B44}" sibTransId="{473F9F8C-CF18-4311-AC56-593D04514F25}"/>
    <dgm:cxn modelId="{1A88F4D8-2AA9-4982-88C2-DDF7C1E2A2D1}" type="presOf" srcId="{BCE15FDA-1064-4FA4-80F2-B86216E839C1}" destId="{9C3BE284-B47A-4917-A5AB-48A9F4823CB2}" srcOrd="0" destOrd="0" presId="urn:microsoft.com/office/officeart/2009/3/layout/StepUpProcess"/>
    <dgm:cxn modelId="{B25D0ABF-9AB9-4B0B-8077-2161AB8F8AEE}" srcId="{DCFFA8DC-AB33-417F-990D-624252C12817}" destId="{375F9900-47A5-4EC2-B388-D2393846FBD7}" srcOrd="0" destOrd="0" parTransId="{CB58BBA4-FAA1-4811-A102-3F249803C925}" sibTransId="{6D059996-84B3-40AD-9437-191C0F19BE93}"/>
    <dgm:cxn modelId="{3371A78F-063D-4864-BD4C-828F4A085F1A}" srcId="{DCFFA8DC-AB33-417F-990D-624252C12817}" destId="{011C768D-25C4-41E1-A6C1-798CE9D21A2F}" srcOrd="4" destOrd="0" parTransId="{8AD763C2-463C-456E-9DEA-3C03332D6FBC}" sibTransId="{E7620064-5370-4A81-A2A1-B31B088610E9}"/>
    <dgm:cxn modelId="{0BADD541-EACB-4971-ACAC-932EBCFDFD37}" type="presOf" srcId="{011C768D-25C4-41E1-A6C1-798CE9D21A2F}" destId="{351C3815-B5E8-41D6-8158-382493835523}" srcOrd="0" destOrd="0" presId="urn:microsoft.com/office/officeart/2009/3/layout/StepUpProcess"/>
    <dgm:cxn modelId="{7A2CB6CB-4408-4817-BC48-BC27D491B244}" srcId="{DCFFA8DC-AB33-417F-990D-624252C12817}" destId="{F965E68B-9ED6-44AB-986C-E4896146AF6A}" srcOrd="3" destOrd="0" parTransId="{705DB34A-D544-48CA-A75C-73236D04B8AD}" sibTransId="{BCB2CA08-AE20-422B-923C-9036E70B28C3}"/>
    <dgm:cxn modelId="{80B2F295-2FB5-44DE-81D4-BAD58053C624}" type="presOf" srcId="{42724059-BF99-4D83-B5DD-9993BBF97921}" destId="{85A9C5B0-267E-4957-AD23-B9B7884CABD8}" srcOrd="0" destOrd="0" presId="urn:microsoft.com/office/officeart/2009/3/layout/StepUpProcess"/>
    <dgm:cxn modelId="{D0B9571E-5DF1-44A2-BFF9-4C66A83DE376}" type="presParOf" srcId="{06A4B51D-C5E1-402E-A931-32BE15779FFB}" destId="{A3A6BCB3-F4C5-4393-B0B1-ED7AA1CA7F3F}" srcOrd="0" destOrd="0" presId="urn:microsoft.com/office/officeart/2009/3/layout/StepUpProcess"/>
    <dgm:cxn modelId="{733BBF0A-8DD4-42A5-AAC1-548597A7CBC0}" type="presParOf" srcId="{A3A6BCB3-F4C5-4393-B0B1-ED7AA1CA7F3F}" destId="{BA2F1A13-79B8-45D4-A84D-DD9048CB8151}" srcOrd="0" destOrd="0" presId="urn:microsoft.com/office/officeart/2009/3/layout/StepUpProcess"/>
    <dgm:cxn modelId="{0A5A4985-8C90-4E43-A896-B05660E0FBA9}" type="presParOf" srcId="{A3A6BCB3-F4C5-4393-B0B1-ED7AA1CA7F3F}" destId="{944AD83C-B298-4A9E-BDA5-B93CC9918AB8}" srcOrd="1" destOrd="0" presId="urn:microsoft.com/office/officeart/2009/3/layout/StepUpProcess"/>
    <dgm:cxn modelId="{EA90502A-186E-4A3D-893B-47783415EE97}" type="presParOf" srcId="{A3A6BCB3-F4C5-4393-B0B1-ED7AA1CA7F3F}" destId="{B075EF40-1CDA-49F0-ACC7-4ED909963753}" srcOrd="2" destOrd="0" presId="urn:microsoft.com/office/officeart/2009/3/layout/StepUpProcess"/>
    <dgm:cxn modelId="{1CF024E0-39F4-4DDF-A5B2-0B80DCC1EC55}" type="presParOf" srcId="{06A4B51D-C5E1-402E-A931-32BE15779FFB}" destId="{BA23BC50-A10A-40F0-BB86-462EAB1C242D}" srcOrd="1" destOrd="0" presId="urn:microsoft.com/office/officeart/2009/3/layout/StepUpProcess"/>
    <dgm:cxn modelId="{5C7F55C5-6440-42C4-BFE0-26FEBF4C53F5}" type="presParOf" srcId="{BA23BC50-A10A-40F0-BB86-462EAB1C242D}" destId="{A70B3818-D3F3-4D1E-A026-405F523C11BF}" srcOrd="0" destOrd="0" presId="urn:microsoft.com/office/officeart/2009/3/layout/StepUpProcess"/>
    <dgm:cxn modelId="{B7E00CCD-BEDA-4F12-9431-49F98C08C24A}" type="presParOf" srcId="{06A4B51D-C5E1-402E-A931-32BE15779FFB}" destId="{DDD07A48-AC9E-4F21-ACBA-8255D20A0C1E}" srcOrd="2" destOrd="0" presId="urn:microsoft.com/office/officeart/2009/3/layout/StepUpProcess"/>
    <dgm:cxn modelId="{0999DF5D-8086-43B1-A975-DD76A36A161F}" type="presParOf" srcId="{DDD07A48-AC9E-4F21-ACBA-8255D20A0C1E}" destId="{9F694F54-3E85-4C12-9D27-2AC01A74E4E8}" srcOrd="0" destOrd="0" presId="urn:microsoft.com/office/officeart/2009/3/layout/StepUpProcess"/>
    <dgm:cxn modelId="{0CBE6200-A522-4D87-ADD2-7974555D55FD}" type="presParOf" srcId="{DDD07A48-AC9E-4F21-ACBA-8255D20A0C1E}" destId="{418C82E5-DB2E-4DA6-B673-7B70BD4A57A5}" srcOrd="1" destOrd="0" presId="urn:microsoft.com/office/officeart/2009/3/layout/StepUpProcess"/>
    <dgm:cxn modelId="{8CB1D589-EB4F-4D59-B21F-1075B9DF32E7}" type="presParOf" srcId="{DDD07A48-AC9E-4F21-ACBA-8255D20A0C1E}" destId="{C7E50A83-6240-4D27-9ED0-A40124DFC949}" srcOrd="2" destOrd="0" presId="urn:microsoft.com/office/officeart/2009/3/layout/StepUpProcess"/>
    <dgm:cxn modelId="{EF5FC356-46E2-40EC-9F87-6AB01C076CBB}" type="presParOf" srcId="{06A4B51D-C5E1-402E-A931-32BE15779FFB}" destId="{81224746-6D02-4141-91A8-69919559C6CA}" srcOrd="3" destOrd="0" presId="urn:microsoft.com/office/officeart/2009/3/layout/StepUpProcess"/>
    <dgm:cxn modelId="{AED6A4DF-825B-447E-AACD-31E90DC0102B}" type="presParOf" srcId="{81224746-6D02-4141-91A8-69919559C6CA}" destId="{36C83617-8F04-4924-97BA-B408833EBEB7}" srcOrd="0" destOrd="0" presId="urn:microsoft.com/office/officeart/2009/3/layout/StepUpProcess"/>
    <dgm:cxn modelId="{DD22DA26-3B46-4A91-906B-F9409743550E}" type="presParOf" srcId="{06A4B51D-C5E1-402E-A931-32BE15779FFB}" destId="{ED6618E4-35BF-4CF4-BA59-7B3A4B721CF8}" srcOrd="4" destOrd="0" presId="urn:microsoft.com/office/officeart/2009/3/layout/StepUpProcess"/>
    <dgm:cxn modelId="{AFCFADAA-AD31-4DE6-89ED-CB7A7AC1DC8F}" type="presParOf" srcId="{ED6618E4-35BF-4CF4-BA59-7B3A4B721CF8}" destId="{8DCFA0DF-42ED-49F1-913B-E44FE8B5B6A0}" srcOrd="0" destOrd="0" presId="urn:microsoft.com/office/officeart/2009/3/layout/StepUpProcess"/>
    <dgm:cxn modelId="{0BE55413-2D95-434F-AFC2-14CFF6F4D561}" type="presParOf" srcId="{ED6618E4-35BF-4CF4-BA59-7B3A4B721CF8}" destId="{9C3BE284-B47A-4917-A5AB-48A9F4823CB2}" srcOrd="1" destOrd="0" presId="urn:microsoft.com/office/officeart/2009/3/layout/StepUpProcess"/>
    <dgm:cxn modelId="{028A7DE2-1897-4BC0-9523-A2B909BFAC3B}" type="presParOf" srcId="{ED6618E4-35BF-4CF4-BA59-7B3A4B721CF8}" destId="{2359C406-9C5D-46D4-BF37-71202B5D2474}" srcOrd="2" destOrd="0" presId="urn:microsoft.com/office/officeart/2009/3/layout/StepUpProcess"/>
    <dgm:cxn modelId="{C1CA6F3D-E94B-4B95-BB5F-EFE453D4B031}" type="presParOf" srcId="{06A4B51D-C5E1-402E-A931-32BE15779FFB}" destId="{BA52DED3-EF78-4C51-9D0A-987227FD6F88}" srcOrd="5" destOrd="0" presId="urn:microsoft.com/office/officeart/2009/3/layout/StepUpProcess"/>
    <dgm:cxn modelId="{DE2446F4-9EB9-4457-B1A4-43AB2E12893A}" type="presParOf" srcId="{BA52DED3-EF78-4C51-9D0A-987227FD6F88}" destId="{A2B29D7E-DD1C-4AC6-87C6-9252C7941253}" srcOrd="0" destOrd="0" presId="urn:microsoft.com/office/officeart/2009/3/layout/StepUpProcess"/>
    <dgm:cxn modelId="{0DC3657B-91F8-4080-BD04-AD9C8C848AE7}" type="presParOf" srcId="{06A4B51D-C5E1-402E-A931-32BE15779FFB}" destId="{A2D9F560-A3EE-403C-9548-A1142875822A}" srcOrd="6" destOrd="0" presId="urn:microsoft.com/office/officeart/2009/3/layout/StepUpProcess"/>
    <dgm:cxn modelId="{D5647596-44C7-4793-853F-4E6C0B0ED69B}" type="presParOf" srcId="{A2D9F560-A3EE-403C-9548-A1142875822A}" destId="{07E5D383-D2AB-4847-BCFF-A452452EA1BF}" srcOrd="0" destOrd="0" presId="urn:microsoft.com/office/officeart/2009/3/layout/StepUpProcess"/>
    <dgm:cxn modelId="{9206B8AE-5E30-4AAA-82CB-C8D6E5404E95}" type="presParOf" srcId="{A2D9F560-A3EE-403C-9548-A1142875822A}" destId="{1165D18B-CF04-4802-8BA3-44515170290C}" srcOrd="1" destOrd="0" presId="urn:microsoft.com/office/officeart/2009/3/layout/StepUpProcess"/>
    <dgm:cxn modelId="{2BFECE10-1F3E-41C6-A119-6940D6ABBC52}" type="presParOf" srcId="{A2D9F560-A3EE-403C-9548-A1142875822A}" destId="{6E858BCE-13D2-4A14-AFA3-B75B3E0F0A74}" srcOrd="2" destOrd="0" presId="urn:microsoft.com/office/officeart/2009/3/layout/StepUpProcess"/>
    <dgm:cxn modelId="{27516252-3A18-410D-BF9D-CA5F0013AE36}" type="presParOf" srcId="{06A4B51D-C5E1-402E-A931-32BE15779FFB}" destId="{6D2D2E0A-C971-4AEF-8C2A-43570AE01C55}" srcOrd="7" destOrd="0" presId="urn:microsoft.com/office/officeart/2009/3/layout/StepUpProcess"/>
    <dgm:cxn modelId="{FE512D57-C60C-406A-B219-8827EE4AF0D3}" type="presParOf" srcId="{6D2D2E0A-C971-4AEF-8C2A-43570AE01C55}" destId="{FF93FCD9-4E51-45DD-9BFA-F2C4A89DD31A}" srcOrd="0" destOrd="0" presId="urn:microsoft.com/office/officeart/2009/3/layout/StepUpProcess"/>
    <dgm:cxn modelId="{25FE358B-5809-4F05-8EAA-0E637A4A1F7D}" type="presParOf" srcId="{06A4B51D-C5E1-402E-A931-32BE15779FFB}" destId="{F006880F-B26E-4914-AB2F-1041AB3DB718}" srcOrd="8" destOrd="0" presId="urn:microsoft.com/office/officeart/2009/3/layout/StepUpProcess"/>
    <dgm:cxn modelId="{0B5F5730-2E67-4349-99F8-8B13E8FC492C}" type="presParOf" srcId="{F006880F-B26E-4914-AB2F-1041AB3DB718}" destId="{4AF6FF61-99B1-4747-8674-46C4CBB6D19E}" srcOrd="0" destOrd="0" presId="urn:microsoft.com/office/officeart/2009/3/layout/StepUpProcess"/>
    <dgm:cxn modelId="{E92A3FB9-8475-44EB-AD04-9DD4CE9A0468}" type="presParOf" srcId="{F006880F-B26E-4914-AB2F-1041AB3DB718}" destId="{351C3815-B5E8-41D6-8158-382493835523}" srcOrd="1" destOrd="0" presId="urn:microsoft.com/office/officeart/2009/3/layout/StepUpProcess"/>
    <dgm:cxn modelId="{5FD558EE-5269-44CC-BD06-A0A4416DF1B0}" type="presParOf" srcId="{F006880F-B26E-4914-AB2F-1041AB3DB718}" destId="{37A47D4A-E22F-4FC7-95FC-F734EC0DEDA8}" srcOrd="2" destOrd="0" presId="urn:microsoft.com/office/officeart/2009/3/layout/StepUpProcess"/>
    <dgm:cxn modelId="{540D3BDD-6AE3-4C4A-A1D9-B229CE7935EB}" type="presParOf" srcId="{06A4B51D-C5E1-402E-A931-32BE15779FFB}" destId="{5D001D4C-15DF-4E7D-B7C1-8317A490FDE8}" srcOrd="9" destOrd="0" presId="urn:microsoft.com/office/officeart/2009/3/layout/StepUpProcess"/>
    <dgm:cxn modelId="{692D5D96-AC35-4DDB-95FE-FDF1C21E9765}" type="presParOf" srcId="{5D001D4C-15DF-4E7D-B7C1-8317A490FDE8}" destId="{37FFB071-888B-4F1B-A808-FA474CB16957}" srcOrd="0" destOrd="0" presId="urn:microsoft.com/office/officeart/2009/3/layout/StepUpProcess"/>
    <dgm:cxn modelId="{C7E27210-E91F-4AEB-9795-E61615452AE4}" type="presParOf" srcId="{06A4B51D-C5E1-402E-A931-32BE15779FFB}" destId="{45AD0142-8ACC-46BC-BA72-7D1B60A9683B}" srcOrd="10" destOrd="0" presId="urn:microsoft.com/office/officeart/2009/3/layout/StepUpProcess"/>
    <dgm:cxn modelId="{B0E6D6F9-3AEC-415E-B6B3-F5BB52A7639E}" type="presParOf" srcId="{45AD0142-8ACC-46BC-BA72-7D1B60A9683B}" destId="{4C4D6C6D-6958-4998-B0BA-24F892F78CC7}" srcOrd="0" destOrd="0" presId="urn:microsoft.com/office/officeart/2009/3/layout/StepUpProcess"/>
    <dgm:cxn modelId="{5586DF95-5873-4B9D-B5B7-2AB7FAAFBF6E}" type="presParOf" srcId="{45AD0142-8ACC-46BC-BA72-7D1B60A9683B}" destId="{85A9C5B0-267E-4957-AD23-B9B7884CABD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FFA8DC-AB33-417F-990D-624252C12817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75F9900-47A5-4EC2-B388-D2393846FBD7}">
      <dgm:prSet phldrT="[Текст]"/>
      <dgm:spPr/>
      <dgm:t>
        <a:bodyPr/>
        <a:lstStyle/>
        <a:p>
          <a:r>
            <a:rPr lang="ru-RU" dirty="0"/>
            <a:t>Разработчик ФГОС СПО</a:t>
          </a:r>
        </a:p>
      </dgm:t>
    </dgm:pt>
    <dgm:pt modelId="{CB58BBA4-FAA1-4811-A102-3F249803C925}" type="parTrans" cxnId="{B25D0ABF-9AB9-4B0B-8077-2161AB8F8AEE}">
      <dgm:prSet/>
      <dgm:spPr/>
      <dgm:t>
        <a:bodyPr/>
        <a:lstStyle/>
        <a:p>
          <a:endParaRPr lang="ru-RU"/>
        </a:p>
      </dgm:t>
    </dgm:pt>
    <dgm:pt modelId="{6D059996-84B3-40AD-9437-191C0F19BE93}" type="sibTrans" cxnId="{B25D0ABF-9AB9-4B0B-8077-2161AB8F8AEE}">
      <dgm:prSet/>
      <dgm:spPr/>
      <dgm:t>
        <a:bodyPr/>
        <a:lstStyle/>
        <a:p>
          <a:endParaRPr lang="ru-RU"/>
        </a:p>
      </dgm:t>
    </dgm:pt>
    <dgm:pt modelId="{40636D53-D528-42D9-A2D9-09596DB5BFEC}">
      <dgm:prSet phldrT="[Текст]"/>
      <dgm:spPr/>
      <dgm:t>
        <a:bodyPr/>
        <a:lstStyle/>
        <a:p>
          <a:r>
            <a:rPr lang="ru-RU" dirty="0"/>
            <a:t>ФУМО СПО </a:t>
          </a:r>
        </a:p>
      </dgm:t>
    </dgm:pt>
    <dgm:pt modelId="{560E2F48-5545-4A10-B300-4671CD709636}" type="parTrans" cxnId="{8A01D171-6648-490F-9ADC-C4A60355F902}">
      <dgm:prSet/>
      <dgm:spPr/>
      <dgm:t>
        <a:bodyPr/>
        <a:lstStyle/>
        <a:p>
          <a:endParaRPr lang="ru-RU"/>
        </a:p>
      </dgm:t>
    </dgm:pt>
    <dgm:pt modelId="{465FFFB0-B2FC-42BE-A00B-30765361AEBF}" type="sibTrans" cxnId="{8A01D171-6648-490F-9ADC-C4A60355F902}">
      <dgm:prSet/>
      <dgm:spPr/>
      <dgm:t>
        <a:bodyPr/>
        <a:lstStyle/>
        <a:p>
          <a:endParaRPr lang="ru-RU"/>
        </a:p>
      </dgm:t>
    </dgm:pt>
    <dgm:pt modelId="{BCE15FDA-1064-4FA4-80F2-B86216E839C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Эксперты СПК</a:t>
          </a:r>
        </a:p>
      </dgm:t>
    </dgm:pt>
    <dgm:pt modelId="{6EF78ACF-09BD-439F-A01C-537761B3D1B4}" type="parTrans" cxnId="{4237324C-709F-4E7A-B367-01977AE5D975}">
      <dgm:prSet/>
      <dgm:spPr/>
      <dgm:t>
        <a:bodyPr/>
        <a:lstStyle/>
        <a:p>
          <a:endParaRPr lang="ru-RU"/>
        </a:p>
      </dgm:t>
    </dgm:pt>
    <dgm:pt modelId="{F0EC9B92-ED5B-4127-9720-E9545CB7D24B}" type="sibTrans" cxnId="{4237324C-709F-4E7A-B367-01977AE5D975}">
      <dgm:prSet/>
      <dgm:spPr/>
      <dgm:t>
        <a:bodyPr/>
        <a:lstStyle/>
        <a:p>
          <a:endParaRPr lang="ru-RU"/>
        </a:p>
      </dgm:t>
    </dgm:pt>
    <dgm:pt modelId="{F965E68B-9ED6-44AB-986C-E4896146AF6A}">
      <dgm:prSet phldrT="[Текст]"/>
      <dgm:spPr/>
      <dgm:t>
        <a:bodyPr/>
        <a:lstStyle/>
        <a:p>
          <a:r>
            <a:rPr lang="ru-RU" dirty="0"/>
            <a:t>РЕЕСТР ПООП</a:t>
          </a:r>
        </a:p>
      </dgm:t>
    </dgm:pt>
    <dgm:pt modelId="{705DB34A-D544-48CA-A75C-73236D04B8AD}" type="parTrans" cxnId="{7A2CB6CB-4408-4817-BC48-BC27D491B244}">
      <dgm:prSet/>
      <dgm:spPr/>
      <dgm:t>
        <a:bodyPr/>
        <a:lstStyle/>
        <a:p>
          <a:endParaRPr lang="ru-RU"/>
        </a:p>
      </dgm:t>
    </dgm:pt>
    <dgm:pt modelId="{BCB2CA08-AE20-422B-923C-9036E70B28C3}" type="sibTrans" cxnId="{7A2CB6CB-4408-4817-BC48-BC27D491B244}">
      <dgm:prSet/>
      <dgm:spPr/>
      <dgm:t>
        <a:bodyPr/>
        <a:lstStyle/>
        <a:p>
          <a:endParaRPr lang="ru-RU"/>
        </a:p>
      </dgm:t>
    </dgm:pt>
    <dgm:pt modelId="{06A4B51D-C5E1-402E-A931-32BE15779FFB}" type="pres">
      <dgm:prSet presAssocID="{DCFFA8DC-AB33-417F-990D-624252C1281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A6BCB3-F4C5-4393-B0B1-ED7AA1CA7F3F}" type="pres">
      <dgm:prSet presAssocID="{375F9900-47A5-4EC2-B388-D2393846FBD7}" presName="composite" presStyleCnt="0"/>
      <dgm:spPr/>
    </dgm:pt>
    <dgm:pt modelId="{BA2F1A13-79B8-45D4-A84D-DD9048CB8151}" type="pres">
      <dgm:prSet presAssocID="{375F9900-47A5-4EC2-B388-D2393846FBD7}" presName="LShape" presStyleLbl="alignNode1" presStyleIdx="0" presStyleCnt="7"/>
      <dgm:spPr/>
    </dgm:pt>
    <dgm:pt modelId="{944AD83C-B298-4A9E-BDA5-B93CC9918AB8}" type="pres">
      <dgm:prSet presAssocID="{375F9900-47A5-4EC2-B388-D2393846FBD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5EF40-1CDA-49F0-ACC7-4ED909963753}" type="pres">
      <dgm:prSet presAssocID="{375F9900-47A5-4EC2-B388-D2393846FBD7}" presName="Triangle" presStyleLbl="alignNode1" presStyleIdx="1" presStyleCnt="7"/>
      <dgm:spPr/>
    </dgm:pt>
    <dgm:pt modelId="{BA23BC50-A10A-40F0-BB86-462EAB1C242D}" type="pres">
      <dgm:prSet presAssocID="{6D059996-84B3-40AD-9437-191C0F19BE93}" presName="sibTrans" presStyleCnt="0"/>
      <dgm:spPr/>
    </dgm:pt>
    <dgm:pt modelId="{A70B3818-D3F3-4D1E-A026-405F523C11BF}" type="pres">
      <dgm:prSet presAssocID="{6D059996-84B3-40AD-9437-191C0F19BE93}" presName="space" presStyleCnt="0"/>
      <dgm:spPr/>
    </dgm:pt>
    <dgm:pt modelId="{DDD07A48-AC9E-4F21-ACBA-8255D20A0C1E}" type="pres">
      <dgm:prSet presAssocID="{40636D53-D528-42D9-A2D9-09596DB5BFEC}" presName="composite" presStyleCnt="0"/>
      <dgm:spPr/>
    </dgm:pt>
    <dgm:pt modelId="{9F694F54-3E85-4C12-9D27-2AC01A74E4E8}" type="pres">
      <dgm:prSet presAssocID="{40636D53-D528-42D9-A2D9-09596DB5BFEC}" presName="LShape" presStyleLbl="alignNode1" presStyleIdx="2" presStyleCnt="7"/>
      <dgm:spPr/>
    </dgm:pt>
    <dgm:pt modelId="{418C82E5-DB2E-4DA6-B673-7B70BD4A57A5}" type="pres">
      <dgm:prSet presAssocID="{40636D53-D528-42D9-A2D9-09596DB5BFE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50A83-6240-4D27-9ED0-A40124DFC949}" type="pres">
      <dgm:prSet presAssocID="{40636D53-D528-42D9-A2D9-09596DB5BFEC}" presName="Triangle" presStyleLbl="alignNode1" presStyleIdx="3" presStyleCnt="7"/>
      <dgm:spPr/>
    </dgm:pt>
    <dgm:pt modelId="{81224746-6D02-4141-91A8-69919559C6CA}" type="pres">
      <dgm:prSet presAssocID="{465FFFB0-B2FC-42BE-A00B-30765361AEBF}" presName="sibTrans" presStyleCnt="0"/>
      <dgm:spPr/>
    </dgm:pt>
    <dgm:pt modelId="{36C83617-8F04-4924-97BA-B408833EBEB7}" type="pres">
      <dgm:prSet presAssocID="{465FFFB0-B2FC-42BE-A00B-30765361AEBF}" presName="space" presStyleCnt="0"/>
      <dgm:spPr/>
    </dgm:pt>
    <dgm:pt modelId="{ED6618E4-35BF-4CF4-BA59-7B3A4B721CF8}" type="pres">
      <dgm:prSet presAssocID="{BCE15FDA-1064-4FA4-80F2-B86216E839C1}" presName="composite" presStyleCnt="0"/>
      <dgm:spPr/>
    </dgm:pt>
    <dgm:pt modelId="{8DCFA0DF-42ED-49F1-913B-E44FE8B5B6A0}" type="pres">
      <dgm:prSet presAssocID="{BCE15FDA-1064-4FA4-80F2-B86216E839C1}" presName="LShape" presStyleLbl="alignNode1" presStyleIdx="4" presStyleCnt="7"/>
      <dgm:spPr/>
    </dgm:pt>
    <dgm:pt modelId="{9C3BE284-B47A-4917-A5AB-48A9F4823CB2}" type="pres">
      <dgm:prSet presAssocID="{BCE15FDA-1064-4FA4-80F2-B86216E839C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9C406-9C5D-46D4-BF37-71202B5D2474}" type="pres">
      <dgm:prSet presAssocID="{BCE15FDA-1064-4FA4-80F2-B86216E839C1}" presName="Triangle" presStyleLbl="alignNode1" presStyleIdx="5" presStyleCnt="7"/>
      <dgm:spPr/>
    </dgm:pt>
    <dgm:pt modelId="{BA52DED3-EF78-4C51-9D0A-987227FD6F88}" type="pres">
      <dgm:prSet presAssocID="{F0EC9B92-ED5B-4127-9720-E9545CB7D24B}" presName="sibTrans" presStyleCnt="0"/>
      <dgm:spPr/>
    </dgm:pt>
    <dgm:pt modelId="{A2B29D7E-DD1C-4AC6-87C6-9252C7941253}" type="pres">
      <dgm:prSet presAssocID="{F0EC9B92-ED5B-4127-9720-E9545CB7D24B}" presName="space" presStyleCnt="0"/>
      <dgm:spPr/>
    </dgm:pt>
    <dgm:pt modelId="{A2D9F560-A3EE-403C-9548-A1142875822A}" type="pres">
      <dgm:prSet presAssocID="{F965E68B-9ED6-44AB-986C-E4896146AF6A}" presName="composite" presStyleCnt="0"/>
      <dgm:spPr/>
    </dgm:pt>
    <dgm:pt modelId="{07E5D383-D2AB-4847-BCFF-A452452EA1BF}" type="pres">
      <dgm:prSet presAssocID="{F965E68B-9ED6-44AB-986C-E4896146AF6A}" presName="LShape" presStyleLbl="alignNode1" presStyleIdx="6" presStyleCnt="7"/>
      <dgm:spPr/>
    </dgm:pt>
    <dgm:pt modelId="{1165D18B-CF04-4802-8BA3-44515170290C}" type="pres">
      <dgm:prSet presAssocID="{F965E68B-9ED6-44AB-986C-E4896146AF6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955FEB-EFB7-4989-8903-94820B204244}" type="presOf" srcId="{40636D53-D528-42D9-A2D9-09596DB5BFEC}" destId="{418C82E5-DB2E-4DA6-B673-7B70BD4A57A5}" srcOrd="0" destOrd="0" presId="urn:microsoft.com/office/officeart/2009/3/layout/StepUpProcess"/>
    <dgm:cxn modelId="{0721395A-BE70-40E7-9168-7C5C8B8692E0}" type="presOf" srcId="{DCFFA8DC-AB33-417F-990D-624252C12817}" destId="{06A4B51D-C5E1-402E-A931-32BE15779FFB}" srcOrd="0" destOrd="0" presId="urn:microsoft.com/office/officeart/2009/3/layout/StepUpProcess"/>
    <dgm:cxn modelId="{4237324C-709F-4E7A-B367-01977AE5D975}" srcId="{DCFFA8DC-AB33-417F-990D-624252C12817}" destId="{BCE15FDA-1064-4FA4-80F2-B86216E839C1}" srcOrd="2" destOrd="0" parTransId="{6EF78ACF-09BD-439F-A01C-537761B3D1B4}" sibTransId="{F0EC9B92-ED5B-4127-9720-E9545CB7D24B}"/>
    <dgm:cxn modelId="{8A01D171-6648-490F-9ADC-C4A60355F902}" srcId="{DCFFA8DC-AB33-417F-990D-624252C12817}" destId="{40636D53-D528-42D9-A2D9-09596DB5BFEC}" srcOrd="1" destOrd="0" parTransId="{560E2F48-5545-4A10-B300-4671CD709636}" sibTransId="{465FFFB0-B2FC-42BE-A00B-30765361AEBF}"/>
    <dgm:cxn modelId="{5D72FAA0-58A4-4371-8910-D9EDC5286306}" type="presOf" srcId="{BCE15FDA-1064-4FA4-80F2-B86216E839C1}" destId="{9C3BE284-B47A-4917-A5AB-48A9F4823CB2}" srcOrd="0" destOrd="0" presId="urn:microsoft.com/office/officeart/2009/3/layout/StepUpProcess"/>
    <dgm:cxn modelId="{B25D0ABF-9AB9-4B0B-8077-2161AB8F8AEE}" srcId="{DCFFA8DC-AB33-417F-990D-624252C12817}" destId="{375F9900-47A5-4EC2-B388-D2393846FBD7}" srcOrd="0" destOrd="0" parTransId="{CB58BBA4-FAA1-4811-A102-3F249803C925}" sibTransId="{6D059996-84B3-40AD-9437-191C0F19BE93}"/>
    <dgm:cxn modelId="{7A2CB6CB-4408-4817-BC48-BC27D491B244}" srcId="{DCFFA8DC-AB33-417F-990D-624252C12817}" destId="{F965E68B-9ED6-44AB-986C-E4896146AF6A}" srcOrd="3" destOrd="0" parTransId="{705DB34A-D544-48CA-A75C-73236D04B8AD}" sibTransId="{BCB2CA08-AE20-422B-923C-9036E70B28C3}"/>
    <dgm:cxn modelId="{96BD79CC-A45E-451E-AB3A-53EBE08F68BA}" type="presOf" srcId="{375F9900-47A5-4EC2-B388-D2393846FBD7}" destId="{944AD83C-B298-4A9E-BDA5-B93CC9918AB8}" srcOrd="0" destOrd="0" presId="urn:microsoft.com/office/officeart/2009/3/layout/StepUpProcess"/>
    <dgm:cxn modelId="{AB0A6818-8A53-4DE2-97D7-515DC4B04251}" type="presOf" srcId="{F965E68B-9ED6-44AB-986C-E4896146AF6A}" destId="{1165D18B-CF04-4802-8BA3-44515170290C}" srcOrd="0" destOrd="0" presId="urn:microsoft.com/office/officeart/2009/3/layout/StepUpProcess"/>
    <dgm:cxn modelId="{FEA3F8EB-EA19-423A-9305-B91C20496881}" type="presParOf" srcId="{06A4B51D-C5E1-402E-A931-32BE15779FFB}" destId="{A3A6BCB3-F4C5-4393-B0B1-ED7AA1CA7F3F}" srcOrd="0" destOrd="0" presId="urn:microsoft.com/office/officeart/2009/3/layout/StepUpProcess"/>
    <dgm:cxn modelId="{5C9341DF-A04D-4835-B837-C57E32B5F961}" type="presParOf" srcId="{A3A6BCB3-F4C5-4393-B0B1-ED7AA1CA7F3F}" destId="{BA2F1A13-79B8-45D4-A84D-DD9048CB8151}" srcOrd="0" destOrd="0" presId="urn:microsoft.com/office/officeart/2009/3/layout/StepUpProcess"/>
    <dgm:cxn modelId="{67DE41BD-43B2-4A0B-8A7A-972D0A4BABB4}" type="presParOf" srcId="{A3A6BCB3-F4C5-4393-B0B1-ED7AA1CA7F3F}" destId="{944AD83C-B298-4A9E-BDA5-B93CC9918AB8}" srcOrd="1" destOrd="0" presId="urn:microsoft.com/office/officeart/2009/3/layout/StepUpProcess"/>
    <dgm:cxn modelId="{FA58A85C-7841-4572-8B89-D456A9F219C1}" type="presParOf" srcId="{A3A6BCB3-F4C5-4393-B0B1-ED7AA1CA7F3F}" destId="{B075EF40-1CDA-49F0-ACC7-4ED909963753}" srcOrd="2" destOrd="0" presId="urn:microsoft.com/office/officeart/2009/3/layout/StepUpProcess"/>
    <dgm:cxn modelId="{E6AB9DF6-E6DE-4898-9751-3CF9465E8215}" type="presParOf" srcId="{06A4B51D-C5E1-402E-A931-32BE15779FFB}" destId="{BA23BC50-A10A-40F0-BB86-462EAB1C242D}" srcOrd="1" destOrd="0" presId="urn:microsoft.com/office/officeart/2009/3/layout/StepUpProcess"/>
    <dgm:cxn modelId="{383E4048-81A1-40AB-A5C6-597AAC1AABBD}" type="presParOf" srcId="{BA23BC50-A10A-40F0-BB86-462EAB1C242D}" destId="{A70B3818-D3F3-4D1E-A026-405F523C11BF}" srcOrd="0" destOrd="0" presId="urn:microsoft.com/office/officeart/2009/3/layout/StepUpProcess"/>
    <dgm:cxn modelId="{049A98E4-F7D4-4C61-B411-97B9166426CB}" type="presParOf" srcId="{06A4B51D-C5E1-402E-A931-32BE15779FFB}" destId="{DDD07A48-AC9E-4F21-ACBA-8255D20A0C1E}" srcOrd="2" destOrd="0" presId="urn:microsoft.com/office/officeart/2009/3/layout/StepUpProcess"/>
    <dgm:cxn modelId="{DD0B9A47-9C46-4374-8976-B74429D5F84E}" type="presParOf" srcId="{DDD07A48-AC9E-4F21-ACBA-8255D20A0C1E}" destId="{9F694F54-3E85-4C12-9D27-2AC01A74E4E8}" srcOrd="0" destOrd="0" presId="urn:microsoft.com/office/officeart/2009/3/layout/StepUpProcess"/>
    <dgm:cxn modelId="{7C42898E-5323-4E71-86A0-C0B309428ED4}" type="presParOf" srcId="{DDD07A48-AC9E-4F21-ACBA-8255D20A0C1E}" destId="{418C82E5-DB2E-4DA6-B673-7B70BD4A57A5}" srcOrd="1" destOrd="0" presId="urn:microsoft.com/office/officeart/2009/3/layout/StepUpProcess"/>
    <dgm:cxn modelId="{3D418732-E784-4B01-B1C5-232459287934}" type="presParOf" srcId="{DDD07A48-AC9E-4F21-ACBA-8255D20A0C1E}" destId="{C7E50A83-6240-4D27-9ED0-A40124DFC949}" srcOrd="2" destOrd="0" presId="urn:microsoft.com/office/officeart/2009/3/layout/StepUpProcess"/>
    <dgm:cxn modelId="{40B4091E-5857-4EB1-8988-D5940CE16450}" type="presParOf" srcId="{06A4B51D-C5E1-402E-A931-32BE15779FFB}" destId="{81224746-6D02-4141-91A8-69919559C6CA}" srcOrd="3" destOrd="0" presId="urn:microsoft.com/office/officeart/2009/3/layout/StepUpProcess"/>
    <dgm:cxn modelId="{10726C6B-3038-465D-8F65-5071AF43B48E}" type="presParOf" srcId="{81224746-6D02-4141-91A8-69919559C6CA}" destId="{36C83617-8F04-4924-97BA-B408833EBEB7}" srcOrd="0" destOrd="0" presId="urn:microsoft.com/office/officeart/2009/3/layout/StepUpProcess"/>
    <dgm:cxn modelId="{4316C0D7-40B2-44EC-B76F-AEC0CABFC89B}" type="presParOf" srcId="{06A4B51D-C5E1-402E-A931-32BE15779FFB}" destId="{ED6618E4-35BF-4CF4-BA59-7B3A4B721CF8}" srcOrd="4" destOrd="0" presId="urn:microsoft.com/office/officeart/2009/3/layout/StepUpProcess"/>
    <dgm:cxn modelId="{0E6E624C-D3EA-457B-B16F-F0FB270131EB}" type="presParOf" srcId="{ED6618E4-35BF-4CF4-BA59-7B3A4B721CF8}" destId="{8DCFA0DF-42ED-49F1-913B-E44FE8B5B6A0}" srcOrd="0" destOrd="0" presId="urn:microsoft.com/office/officeart/2009/3/layout/StepUpProcess"/>
    <dgm:cxn modelId="{C426F86E-A2C8-4244-A673-047A2A1E4296}" type="presParOf" srcId="{ED6618E4-35BF-4CF4-BA59-7B3A4B721CF8}" destId="{9C3BE284-B47A-4917-A5AB-48A9F4823CB2}" srcOrd="1" destOrd="0" presId="urn:microsoft.com/office/officeart/2009/3/layout/StepUpProcess"/>
    <dgm:cxn modelId="{B1E04C3A-DD2C-4CBB-BDCA-6D52A5265139}" type="presParOf" srcId="{ED6618E4-35BF-4CF4-BA59-7B3A4B721CF8}" destId="{2359C406-9C5D-46D4-BF37-71202B5D2474}" srcOrd="2" destOrd="0" presId="urn:microsoft.com/office/officeart/2009/3/layout/StepUpProcess"/>
    <dgm:cxn modelId="{432BF229-96EF-4846-995D-CF89A93D43EB}" type="presParOf" srcId="{06A4B51D-C5E1-402E-A931-32BE15779FFB}" destId="{BA52DED3-EF78-4C51-9D0A-987227FD6F88}" srcOrd="5" destOrd="0" presId="urn:microsoft.com/office/officeart/2009/3/layout/StepUpProcess"/>
    <dgm:cxn modelId="{D56ABD18-EF1E-4B22-9E52-19DE09F4EBEF}" type="presParOf" srcId="{BA52DED3-EF78-4C51-9D0A-987227FD6F88}" destId="{A2B29D7E-DD1C-4AC6-87C6-9252C7941253}" srcOrd="0" destOrd="0" presId="urn:microsoft.com/office/officeart/2009/3/layout/StepUpProcess"/>
    <dgm:cxn modelId="{67AF405F-C318-4164-80F6-C9EFFB16D608}" type="presParOf" srcId="{06A4B51D-C5E1-402E-A931-32BE15779FFB}" destId="{A2D9F560-A3EE-403C-9548-A1142875822A}" srcOrd="6" destOrd="0" presId="urn:microsoft.com/office/officeart/2009/3/layout/StepUpProcess"/>
    <dgm:cxn modelId="{408715EE-8A20-48AD-B36E-FA3A004875E2}" type="presParOf" srcId="{A2D9F560-A3EE-403C-9548-A1142875822A}" destId="{07E5D383-D2AB-4847-BCFF-A452452EA1BF}" srcOrd="0" destOrd="0" presId="urn:microsoft.com/office/officeart/2009/3/layout/StepUpProcess"/>
    <dgm:cxn modelId="{B4EA0172-9A6C-46A6-AEF1-B0C7E6B1A75A}" type="presParOf" srcId="{A2D9F560-A3EE-403C-9548-A1142875822A}" destId="{1165D18B-CF04-4802-8BA3-44515170290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060684-87CA-4F3B-B7F6-31F7DC5CFB4C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71E4C0-1739-423B-8BA5-806720681DDD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ОБЩАЯ ХАРАКТЕРИСТИКА ПРОГРАММЫ ГОСУДАРСТВЕННОЙ  ИТОГОВОЙ  АТТЕСТАЦИИ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1">
                <a:lumMod val="50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DAA9EBE-3804-4FBA-AF33-AB0DE8C9EA5A}" type="parTrans" cxnId="{8E2D1E37-0CC1-4C47-9A03-3CFADA44643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281BD66-6807-426A-8BB4-458639DD5A07}" type="sibTrans" cxnId="{8E2D1E37-0CC1-4C47-9A03-3CFADA44643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8057DA8-8692-441F-8127-1CBFB4A2A9D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СТРУКТУРА И СОДЕРЖАНИЕ ГОСУДАРСТВЕННОЙ ИТОГОВОЙ АТТЕСТАЦИИ 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1">
                <a:lumMod val="50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2995376-38C9-43B2-9B25-336599D09469}" type="parTrans" cxnId="{8D910610-7C47-44C1-A8A4-D11EABA7EC5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32609E4-0C17-4CF2-B4CC-16B99C2B1A6C}" type="sibTrans" cxnId="{8D910610-7C47-44C1-A8A4-D11EABA7EC5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234F513-1B70-418C-984D-21A1D21CAC6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УСЛОВИЯ ПРОВЕДЕНИЯ ГОСУДАРСТВЕННОЙ ИТОГОВОЙ АТТЕСТАЦИИ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1">
                <a:lumMod val="50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7A741B0-8334-4056-B5CB-86E1D5257CC6}" type="parTrans" cxnId="{09AB7FEE-091F-481A-8CC1-28676E1EAAD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43BA99D-F099-4F97-B3A2-5A05E018940D}" type="sibTrans" cxnId="{09AB7FEE-091F-481A-8CC1-28676E1EAAD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AFEE0B3-2D0A-43F5-B39B-B2FABBED182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/>
          </a:r>
          <a:b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</a:br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b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</a:br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ТРЕБОВАНИЯ   К  ВЫПУСКНОЙ КВАЛИФИКАЦИОННОЙ  РАБОТЕ,  ПОКАЗАТЕЛИ И КРИТЕРИИ ОЦЕНКИ СТЕПЕНИ И УРОВНЯ ОСВОЕНИЯ ОБУЧАЮЩИМИСЯ ОБРАЗОВАТЕЛЬНОЙ ПРОГРАММЫ</a:t>
          </a:r>
          <a:b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</a:br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1">
                <a:lumMod val="50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1">
                <a:lumMod val="50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D37CE0B-8803-4718-AED4-214003FA10F6}" type="parTrans" cxnId="{D84748A1-ED05-4230-B07B-0E95E56CE65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1C56FF2-8502-478F-9700-EFFA4B3999F4}" type="sibTrans" cxnId="{D84748A1-ED05-4230-B07B-0E95E56CE65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5B02359-84D6-442B-9F14-2EAEEAF1F1CB}" type="pres">
      <dgm:prSet presAssocID="{CA060684-87CA-4F3B-B7F6-31F7DC5CFB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EDDA4-1365-4AD6-A00B-6295A67EFFD5}" type="pres">
      <dgm:prSet presAssocID="{FE71E4C0-1739-423B-8BA5-806720681DDD}" presName="parentLin" presStyleCnt="0"/>
      <dgm:spPr/>
    </dgm:pt>
    <dgm:pt modelId="{693361CF-18A7-44D2-B9A2-9A751A29187A}" type="pres">
      <dgm:prSet presAssocID="{FE71E4C0-1739-423B-8BA5-806720681DD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7D6ADBB-8929-4DC0-B30A-EF7B156BF6F9}" type="pres">
      <dgm:prSet presAssocID="{FE71E4C0-1739-423B-8BA5-806720681DDD}" presName="parentText" presStyleLbl="node1" presStyleIdx="0" presStyleCnt="4" custScaleX="124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0E2E5-21ED-4B6D-A923-9AD335C636ED}" type="pres">
      <dgm:prSet presAssocID="{FE71E4C0-1739-423B-8BA5-806720681DDD}" presName="negativeSpace" presStyleCnt="0"/>
      <dgm:spPr/>
    </dgm:pt>
    <dgm:pt modelId="{ECC16F2D-4F20-4964-BAF6-BA32D2CB9B95}" type="pres">
      <dgm:prSet presAssocID="{FE71E4C0-1739-423B-8BA5-806720681DDD}" presName="childText" presStyleLbl="conFgAcc1" presStyleIdx="0" presStyleCnt="4">
        <dgm:presLayoutVars>
          <dgm:bulletEnabled val="1"/>
        </dgm:presLayoutVars>
      </dgm:prSet>
      <dgm:spPr/>
    </dgm:pt>
    <dgm:pt modelId="{D6BDA150-DECE-4610-AE20-577413F44821}" type="pres">
      <dgm:prSet presAssocID="{D281BD66-6807-426A-8BB4-458639DD5A07}" presName="spaceBetweenRectangles" presStyleCnt="0"/>
      <dgm:spPr/>
    </dgm:pt>
    <dgm:pt modelId="{1ED8FEEB-A7EB-429E-9502-D42686F26CDF}" type="pres">
      <dgm:prSet presAssocID="{A8057DA8-8692-441F-8127-1CBFB4A2A9DC}" presName="parentLin" presStyleCnt="0"/>
      <dgm:spPr/>
    </dgm:pt>
    <dgm:pt modelId="{7E3F22B3-6463-4963-B17D-CDBFA8AACC1E}" type="pres">
      <dgm:prSet presAssocID="{A8057DA8-8692-441F-8127-1CBFB4A2A9D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20C2BF2-328A-4F9D-8565-AFA640FA5CB2}" type="pres">
      <dgm:prSet presAssocID="{A8057DA8-8692-441F-8127-1CBFB4A2A9DC}" presName="parentText" presStyleLbl="node1" presStyleIdx="1" presStyleCnt="4" custScaleX="124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7279C-5572-46C8-A89B-DD995245AFCD}" type="pres">
      <dgm:prSet presAssocID="{A8057DA8-8692-441F-8127-1CBFB4A2A9DC}" presName="negativeSpace" presStyleCnt="0"/>
      <dgm:spPr/>
    </dgm:pt>
    <dgm:pt modelId="{52019F1E-C2D0-4310-AB9C-CA93AD5929A9}" type="pres">
      <dgm:prSet presAssocID="{A8057DA8-8692-441F-8127-1CBFB4A2A9DC}" presName="childText" presStyleLbl="conFgAcc1" presStyleIdx="1" presStyleCnt="4">
        <dgm:presLayoutVars>
          <dgm:bulletEnabled val="1"/>
        </dgm:presLayoutVars>
      </dgm:prSet>
      <dgm:spPr/>
    </dgm:pt>
    <dgm:pt modelId="{6BB3F083-FC09-45E2-99A5-B2FF3D036CF4}" type="pres">
      <dgm:prSet presAssocID="{032609E4-0C17-4CF2-B4CC-16B99C2B1A6C}" presName="spaceBetweenRectangles" presStyleCnt="0"/>
      <dgm:spPr/>
    </dgm:pt>
    <dgm:pt modelId="{1E90D87E-9261-4203-8B6C-F33932FC1AF9}" type="pres">
      <dgm:prSet presAssocID="{3234F513-1B70-418C-984D-21A1D21CAC66}" presName="parentLin" presStyleCnt="0"/>
      <dgm:spPr/>
    </dgm:pt>
    <dgm:pt modelId="{9A452482-9C8C-45E6-9A54-3A18941D8691}" type="pres">
      <dgm:prSet presAssocID="{3234F513-1B70-418C-984D-21A1D21CAC6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2585822-BCEA-4063-929C-37B30BB2031B}" type="pres">
      <dgm:prSet presAssocID="{3234F513-1B70-418C-984D-21A1D21CAC66}" presName="parentText" presStyleLbl="node1" presStyleIdx="2" presStyleCnt="4" custScaleX="124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48067-3967-4249-A75A-057651827344}" type="pres">
      <dgm:prSet presAssocID="{3234F513-1B70-418C-984D-21A1D21CAC66}" presName="negativeSpace" presStyleCnt="0"/>
      <dgm:spPr/>
    </dgm:pt>
    <dgm:pt modelId="{EA466CB5-72B4-403D-9456-E568AC6E4D30}" type="pres">
      <dgm:prSet presAssocID="{3234F513-1B70-418C-984D-21A1D21CAC66}" presName="childText" presStyleLbl="conFgAcc1" presStyleIdx="2" presStyleCnt="4">
        <dgm:presLayoutVars>
          <dgm:bulletEnabled val="1"/>
        </dgm:presLayoutVars>
      </dgm:prSet>
      <dgm:spPr/>
    </dgm:pt>
    <dgm:pt modelId="{9C4073E3-650F-4017-8CFC-C921488D397C}" type="pres">
      <dgm:prSet presAssocID="{243BA99D-F099-4F97-B3A2-5A05E018940D}" presName="spaceBetweenRectangles" presStyleCnt="0"/>
      <dgm:spPr/>
    </dgm:pt>
    <dgm:pt modelId="{CB2D876F-D8F1-4BA7-ACCC-70A9775C10BF}" type="pres">
      <dgm:prSet presAssocID="{CAFEE0B3-2D0A-43F5-B39B-B2FABBED1826}" presName="parentLin" presStyleCnt="0"/>
      <dgm:spPr/>
    </dgm:pt>
    <dgm:pt modelId="{B6A3A15F-34D7-40E8-9705-DA708B66785D}" type="pres">
      <dgm:prSet presAssocID="{CAFEE0B3-2D0A-43F5-B39B-B2FABBED182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163135A-2CA9-46A1-A758-A9816E2F150C}" type="pres">
      <dgm:prSet presAssocID="{CAFEE0B3-2D0A-43F5-B39B-B2FABBED1826}" presName="parentText" presStyleLbl="node1" presStyleIdx="3" presStyleCnt="4" custScaleX="124725" custScaleY="180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2CB13-C80A-40A1-9F21-3D6D66A899D6}" type="pres">
      <dgm:prSet presAssocID="{CAFEE0B3-2D0A-43F5-B39B-B2FABBED1826}" presName="negativeSpace" presStyleCnt="0"/>
      <dgm:spPr/>
    </dgm:pt>
    <dgm:pt modelId="{2A955EC3-0D71-486A-BB97-A84B4F0DA22D}" type="pres">
      <dgm:prSet presAssocID="{CAFEE0B3-2D0A-43F5-B39B-B2FABBED182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8E45BE9-3169-4090-B806-E4F4B01B3B53}" type="presOf" srcId="{A8057DA8-8692-441F-8127-1CBFB4A2A9DC}" destId="{A20C2BF2-328A-4F9D-8565-AFA640FA5CB2}" srcOrd="1" destOrd="0" presId="urn:microsoft.com/office/officeart/2005/8/layout/list1"/>
    <dgm:cxn modelId="{27B81F74-77C7-4274-8158-38D8F81B67C9}" type="presOf" srcId="{3234F513-1B70-418C-984D-21A1D21CAC66}" destId="{02585822-BCEA-4063-929C-37B30BB2031B}" srcOrd="1" destOrd="0" presId="urn:microsoft.com/office/officeart/2005/8/layout/list1"/>
    <dgm:cxn modelId="{2C9F4B58-79B5-4787-9F42-791BB6477507}" type="presOf" srcId="{A8057DA8-8692-441F-8127-1CBFB4A2A9DC}" destId="{7E3F22B3-6463-4963-B17D-CDBFA8AACC1E}" srcOrd="0" destOrd="0" presId="urn:microsoft.com/office/officeart/2005/8/layout/list1"/>
    <dgm:cxn modelId="{FAFD672F-8B9D-4FD5-B9E4-4313412D4371}" type="presOf" srcId="{CAFEE0B3-2D0A-43F5-B39B-B2FABBED1826}" destId="{F163135A-2CA9-46A1-A758-A9816E2F150C}" srcOrd="1" destOrd="0" presId="urn:microsoft.com/office/officeart/2005/8/layout/list1"/>
    <dgm:cxn modelId="{8D910610-7C47-44C1-A8A4-D11EABA7EC5A}" srcId="{CA060684-87CA-4F3B-B7F6-31F7DC5CFB4C}" destId="{A8057DA8-8692-441F-8127-1CBFB4A2A9DC}" srcOrd="1" destOrd="0" parTransId="{32995376-38C9-43B2-9B25-336599D09469}" sibTransId="{032609E4-0C17-4CF2-B4CC-16B99C2B1A6C}"/>
    <dgm:cxn modelId="{B94D69C5-B02C-4B16-B72E-862E48943F77}" type="presOf" srcId="{FE71E4C0-1739-423B-8BA5-806720681DDD}" destId="{693361CF-18A7-44D2-B9A2-9A751A29187A}" srcOrd="0" destOrd="0" presId="urn:microsoft.com/office/officeart/2005/8/layout/list1"/>
    <dgm:cxn modelId="{D2CA1F8D-2D81-43B4-A4A5-0F9FC4681447}" type="presOf" srcId="{CAFEE0B3-2D0A-43F5-B39B-B2FABBED1826}" destId="{B6A3A15F-34D7-40E8-9705-DA708B66785D}" srcOrd="0" destOrd="0" presId="urn:microsoft.com/office/officeart/2005/8/layout/list1"/>
    <dgm:cxn modelId="{3E5923C0-92E8-442E-87B3-F25AC5E99BDF}" type="presOf" srcId="{3234F513-1B70-418C-984D-21A1D21CAC66}" destId="{9A452482-9C8C-45E6-9A54-3A18941D8691}" srcOrd="0" destOrd="0" presId="urn:microsoft.com/office/officeart/2005/8/layout/list1"/>
    <dgm:cxn modelId="{67FCD893-D19D-4911-B3BB-F56FC63755F6}" type="presOf" srcId="{FE71E4C0-1739-423B-8BA5-806720681DDD}" destId="{F7D6ADBB-8929-4DC0-B30A-EF7B156BF6F9}" srcOrd="1" destOrd="0" presId="urn:microsoft.com/office/officeart/2005/8/layout/list1"/>
    <dgm:cxn modelId="{8E2D1E37-0CC1-4C47-9A03-3CFADA446433}" srcId="{CA060684-87CA-4F3B-B7F6-31F7DC5CFB4C}" destId="{FE71E4C0-1739-423B-8BA5-806720681DDD}" srcOrd="0" destOrd="0" parTransId="{0DAA9EBE-3804-4FBA-AF33-AB0DE8C9EA5A}" sibTransId="{D281BD66-6807-426A-8BB4-458639DD5A07}"/>
    <dgm:cxn modelId="{D84748A1-ED05-4230-B07B-0E95E56CE657}" srcId="{CA060684-87CA-4F3B-B7F6-31F7DC5CFB4C}" destId="{CAFEE0B3-2D0A-43F5-B39B-B2FABBED1826}" srcOrd="3" destOrd="0" parTransId="{BD37CE0B-8803-4718-AED4-214003FA10F6}" sibTransId="{21C56FF2-8502-478F-9700-EFFA4B3999F4}"/>
    <dgm:cxn modelId="{09AB7FEE-091F-481A-8CC1-28676E1EAAD9}" srcId="{CA060684-87CA-4F3B-B7F6-31F7DC5CFB4C}" destId="{3234F513-1B70-418C-984D-21A1D21CAC66}" srcOrd="2" destOrd="0" parTransId="{77A741B0-8334-4056-B5CB-86E1D5257CC6}" sibTransId="{243BA99D-F099-4F97-B3A2-5A05E018940D}"/>
    <dgm:cxn modelId="{FF72630D-E1BB-40C0-A932-DF235FE6B807}" type="presOf" srcId="{CA060684-87CA-4F3B-B7F6-31F7DC5CFB4C}" destId="{95B02359-84D6-442B-9F14-2EAEEAF1F1CB}" srcOrd="0" destOrd="0" presId="urn:microsoft.com/office/officeart/2005/8/layout/list1"/>
    <dgm:cxn modelId="{55448746-9332-4451-B998-94C804D70531}" type="presParOf" srcId="{95B02359-84D6-442B-9F14-2EAEEAF1F1CB}" destId="{719EDDA4-1365-4AD6-A00B-6295A67EFFD5}" srcOrd="0" destOrd="0" presId="urn:microsoft.com/office/officeart/2005/8/layout/list1"/>
    <dgm:cxn modelId="{0EC1CAB1-92FE-4087-B378-421E8314BDF0}" type="presParOf" srcId="{719EDDA4-1365-4AD6-A00B-6295A67EFFD5}" destId="{693361CF-18A7-44D2-B9A2-9A751A29187A}" srcOrd="0" destOrd="0" presId="urn:microsoft.com/office/officeart/2005/8/layout/list1"/>
    <dgm:cxn modelId="{CB4F8B04-642D-434B-BDF6-A4803F45753A}" type="presParOf" srcId="{719EDDA4-1365-4AD6-A00B-6295A67EFFD5}" destId="{F7D6ADBB-8929-4DC0-B30A-EF7B156BF6F9}" srcOrd="1" destOrd="0" presId="urn:microsoft.com/office/officeart/2005/8/layout/list1"/>
    <dgm:cxn modelId="{BD7738A3-636A-46AE-B475-AE1B2F119A4F}" type="presParOf" srcId="{95B02359-84D6-442B-9F14-2EAEEAF1F1CB}" destId="{DAF0E2E5-21ED-4B6D-A923-9AD335C636ED}" srcOrd="1" destOrd="0" presId="urn:microsoft.com/office/officeart/2005/8/layout/list1"/>
    <dgm:cxn modelId="{DA8CCAE4-EA44-46B3-98F5-A8EF159FA8DC}" type="presParOf" srcId="{95B02359-84D6-442B-9F14-2EAEEAF1F1CB}" destId="{ECC16F2D-4F20-4964-BAF6-BA32D2CB9B95}" srcOrd="2" destOrd="0" presId="urn:microsoft.com/office/officeart/2005/8/layout/list1"/>
    <dgm:cxn modelId="{6DCC4B22-F129-41D0-83A2-575327CA517F}" type="presParOf" srcId="{95B02359-84D6-442B-9F14-2EAEEAF1F1CB}" destId="{D6BDA150-DECE-4610-AE20-577413F44821}" srcOrd="3" destOrd="0" presId="urn:microsoft.com/office/officeart/2005/8/layout/list1"/>
    <dgm:cxn modelId="{06D0BD72-3800-4DCF-979E-2680E2FBB19A}" type="presParOf" srcId="{95B02359-84D6-442B-9F14-2EAEEAF1F1CB}" destId="{1ED8FEEB-A7EB-429E-9502-D42686F26CDF}" srcOrd="4" destOrd="0" presId="urn:microsoft.com/office/officeart/2005/8/layout/list1"/>
    <dgm:cxn modelId="{FEC03E77-6348-4F80-9A2A-B28BCE7F2115}" type="presParOf" srcId="{1ED8FEEB-A7EB-429E-9502-D42686F26CDF}" destId="{7E3F22B3-6463-4963-B17D-CDBFA8AACC1E}" srcOrd="0" destOrd="0" presId="urn:microsoft.com/office/officeart/2005/8/layout/list1"/>
    <dgm:cxn modelId="{5090F6B6-7198-4133-8BCB-44FC47A4498A}" type="presParOf" srcId="{1ED8FEEB-A7EB-429E-9502-D42686F26CDF}" destId="{A20C2BF2-328A-4F9D-8565-AFA640FA5CB2}" srcOrd="1" destOrd="0" presId="urn:microsoft.com/office/officeart/2005/8/layout/list1"/>
    <dgm:cxn modelId="{63E579C2-300D-4297-9849-620F3D30819C}" type="presParOf" srcId="{95B02359-84D6-442B-9F14-2EAEEAF1F1CB}" destId="{9207279C-5572-46C8-A89B-DD995245AFCD}" srcOrd="5" destOrd="0" presId="urn:microsoft.com/office/officeart/2005/8/layout/list1"/>
    <dgm:cxn modelId="{42330B42-5BD2-452C-852C-98EC6F2315AD}" type="presParOf" srcId="{95B02359-84D6-442B-9F14-2EAEEAF1F1CB}" destId="{52019F1E-C2D0-4310-AB9C-CA93AD5929A9}" srcOrd="6" destOrd="0" presId="urn:microsoft.com/office/officeart/2005/8/layout/list1"/>
    <dgm:cxn modelId="{25B1C56E-BC45-4F2D-A8D5-E20A8799BB1F}" type="presParOf" srcId="{95B02359-84D6-442B-9F14-2EAEEAF1F1CB}" destId="{6BB3F083-FC09-45E2-99A5-B2FF3D036CF4}" srcOrd="7" destOrd="0" presId="urn:microsoft.com/office/officeart/2005/8/layout/list1"/>
    <dgm:cxn modelId="{5279A19F-0A62-4F23-92C2-09951B31FC58}" type="presParOf" srcId="{95B02359-84D6-442B-9F14-2EAEEAF1F1CB}" destId="{1E90D87E-9261-4203-8B6C-F33932FC1AF9}" srcOrd="8" destOrd="0" presId="urn:microsoft.com/office/officeart/2005/8/layout/list1"/>
    <dgm:cxn modelId="{EF1EF31E-923C-46AC-BD8C-73C2928EF2BF}" type="presParOf" srcId="{1E90D87E-9261-4203-8B6C-F33932FC1AF9}" destId="{9A452482-9C8C-45E6-9A54-3A18941D8691}" srcOrd="0" destOrd="0" presId="urn:microsoft.com/office/officeart/2005/8/layout/list1"/>
    <dgm:cxn modelId="{21DF06A0-6817-4FAF-B1EF-2B0271F10CCF}" type="presParOf" srcId="{1E90D87E-9261-4203-8B6C-F33932FC1AF9}" destId="{02585822-BCEA-4063-929C-37B30BB2031B}" srcOrd="1" destOrd="0" presId="urn:microsoft.com/office/officeart/2005/8/layout/list1"/>
    <dgm:cxn modelId="{EE9C7010-2035-4141-90B1-55FD25EFD4B2}" type="presParOf" srcId="{95B02359-84D6-442B-9F14-2EAEEAF1F1CB}" destId="{AEC48067-3967-4249-A75A-057651827344}" srcOrd="9" destOrd="0" presId="urn:microsoft.com/office/officeart/2005/8/layout/list1"/>
    <dgm:cxn modelId="{22EEABE6-57A4-437F-BB71-869EAE514AB7}" type="presParOf" srcId="{95B02359-84D6-442B-9F14-2EAEEAF1F1CB}" destId="{EA466CB5-72B4-403D-9456-E568AC6E4D30}" srcOrd="10" destOrd="0" presId="urn:microsoft.com/office/officeart/2005/8/layout/list1"/>
    <dgm:cxn modelId="{BF35E800-F45A-4505-844C-30C3795A94A1}" type="presParOf" srcId="{95B02359-84D6-442B-9F14-2EAEEAF1F1CB}" destId="{9C4073E3-650F-4017-8CFC-C921488D397C}" srcOrd="11" destOrd="0" presId="urn:microsoft.com/office/officeart/2005/8/layout/list1"/>
    <dgm:cxn modelId="{805FD2C4-D87F-41C3-8086-A46344E94D82}" type="presParOf" srcId="{95B02359-84D6-442B-9F14-2EAEEAF1F1CB}" destId="{CB2D876F-D8F1-4BA7-ACCC-70A9775C10BF}" srcOrd="12" destOrd="0" presId="urn:microsoft.com/office/officeart/2005/8/layout/list1"/>
    <dgm:cxn modelId="{8DEDA75F-807F-40C3-9BE2-234949C9CA15}" type="presParOf" srcId="{CB2D876F-D8F1-4BA7-ACCC-70A9775C10BF}" destId="{B6A3A15F-34D7-40E8-9705-DA708B66785D}" srcOrd="0" destOrd="0" presId="urn:microsoft.com/office/officeart/2005/8/layout/list1"/>
    <dgm:cxn modelId="{B075FCC7-7F38-4459-9DD9-B41548C3AEC7}" type="presParOf" srcId="{CB2D876F-D8F1-4BA7-ACCC-70A9775C10BF}" destId="{F163135A-2CA9-46A1-A758-A9816E2F150C}" srcOrd="1" destOrd="0" presId="urn:microsoft.com/office/officeart/2005/8/layout/list1"/>
    <dgm:cxn modelId="{613268AB-5088-4182-9780-D4BDD340185E}" type="presParOf" srcId="{95B02359-84D6-442B-9F14-2EAEEAF1F1CB}" destId="{14C2CB13-C80A-40A1-9F21-3D6D66A899D6}" srcOrd="13" destOrd="0" presId="urn:microsoft.com/office/officeart/2005/8/layout/list1"/>
    <dgm:cxn modelId="{BB148F14-7E0D-424B-949D-188BC83BB78F}" type="presParOf" srcId="{95B02359-84D6-442B-9F14-2EAEEAF1F1CB}" destId="{2A955EC3-0D71-486A-BB97-A84B4F0DA2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B6303C-92EF-4B85-BB00-152FF39393A3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707EA2-04EA-423E-90BE-A33F7D4F45A9}">
      <dgm:prSet phldrT="[Текст]" custT="1"/>
      <dgm:spPr/>
      <dgm:t>
        <a:bodyPr/>
        <a:lstStyle/>
        <a:p>
          <a:r>
            <a:rPr lang="ru-RU" sz="1800" b="1" dirty="0"/>
            <a:t>Процедуры проведения демонстрационного экзамена</a:t>
          </a:r>
        </a:p>
      </dgm:t>
    </dgm:pt>
    <dgm:pt modelId="{A3BB5E5E-5717-4231-88F4-EB0E19FF8DBA}" type="parTrans" cxnId="{8BAE87A3-0B81-4A6E-B4E9-E1BA8C8FEF08}">
      <dgm:prSet/>
      <dgm:spPr/>
      <dgm:t>
        <a:bodyPr/>
        <a:lstStyle/>
        <a:p>
          <a:endParaRPr lang="ru-RU" sz="1050"/>
        </a:p>
      </dgm:t>
    </dgm:pt>
    <dgm:pt modelId="{EC374C69-2FBD-4164-ABB5-C21FE7A9484A}" type="sibTrans" cxnId="{8BAE87A3-0B81-4A6E-B4E9-E1BA8C8FEF08}">
      <dgm:prSet/>
      <dgm:spPr/>
      <dgm:t>
        <a:bodyPr/>
        <a:lstStyle/>
        <a:p>
          <a:endParaRPr lang="ru-RU" sz="1050"/>
        </a:p>
      </dgm:t>
    </dgm:pt>
    <dgm:pt modelId="{6B894169-EFCA-466C-92F8-72453ADD1D22}">
      <dgm:prSet phldrT="[Текст]" custT="1"/>
      <dgm:spPr/>
      <dgm:t>
        <a:bodyPr/>
        <a:lstStyle/>
        <a:p>
          <a:r>
            <a:rPr lang="ru-RU" sz="1800" b="1" dirty="0"/>
            <a:t>Принятие решений ГЭК</a:t>
          </a:r>
          <a:endParaRPr lang="ru-RU" sz="1800" dirty="0"/>
        </a:p>
      </dgm:t>
    </dgm:pt>
    <dgm:pt modelId="{82449E5A-EE5D-4313-8160-BB4D60C93950}" type="parTrans" cxnId="{895895EC-429C-42B4-B720-2B034C1D92FF}">
      <dgm:prSet/>
      <dgm:spPr/>
      <dgm:t>
        <a:bodyPr/>
        <a:lstStyle/>
        <a:p>
          <a:endParaRPr lang="ru-RU" sz="1050"/>
        </a:p>
      </dgm:t>
    </dgm:pt>
    <dgm:pt modelId="{20413CAC-1B6C-46A0-9D37-F63F013B3872}" type="sibTrans" cxnId="{895895EC-429C-42B4-B720-2B034C1D92FF}">
      <dgm:prSet/>
      <dgm:spPr/>
      <dgm:t>
        <a:bodyPr/>
        <a:lstStyle/>
        <a:p>
          <a:endParaRPr lang="ru-RU" sz="1050"/>
        </a:p>
      </dgm:t>
    </dgm:pt>
    <dgm:pt modelId="{FC5D55BD-9BE9-4ED3-9A24-44D96CA8EBAB}">
      <dgm:prSet phldrT="[Текст]" custT="1"/>
      <dgm:spPr/>
      <dgm:t>
        <a:bodyPr/>
        <a:lstStyle/>
        <a:p>
          <a:r>
            <a:rPr lang="ru-RU" sz="1800" b="1" dirty="0"/>
            <a:t>Организация работы и состав ГЭК</a:t>
          </a:r>
        </a:p>
      </dgm:t>
    </dgm:pt>
    <dgm:pt modelId="{FCFD7800-CD2C-4CA2-870F-73F72315DF84}" type="parTrans" cxnId="{527F7FB8-E50A-45AA-BD6C-572349AFD82E}">
      <dgm:prSet/>
      <dgm:spPr/>
      <dgm:t>
        <a:bodyPr/>
        <a:lstStyle/>
        <a:p>
          <a:endParaRPr lang="ru-RU" sz="1050"/>
        </a:p>
      </dgm:t>
    </dgm:pt>
    <dgm:pt modelId="{0670D20F-3EE7-494E-8CD2-17283D32964D}" type="sibTrans" cxnId="{527F7FB8-E50A-45AA-BD6C-572349AFD82E}">
      <dgm:prSet/>
      <dgm:spPr/>
      <dgm:t>
        <a:bodyPr/>
        <a:lstStyle/>
        <a:p>
          <a:endParaRPr lang="ru-RU" sz="1050"/>
        </a:p>
      </dgm:t>
    </dgm:pt>
    <dgm:pt modelId="{8E7001AF-AA0C-4745-9809-937CA0138F93}">
      <dgm:prSet phldrT="[Текст]" custT="1"/>
      <dgm:spPr/>
      <dgm:t>
        <a:bodyPr/>
        <a:lstStyle/>
        <a:p>
          <a:r>
            <a:rPr lang="ru-RU" sz="1800" b="1" dirty="0"/>
            <a:t>План</a:t>
          </a:r>
          <a:r>
            <a:rPr lang="ru-RU" sz="1800" dirty="0"/>
            <a:t> </a:t>
          </a:r>
          <a:r>
            <a:rPr lang="ru-RU" sz="1800" b="1" dirty="0"/>
            <a:t>застройки</a:t>
          </a:r>
          <a:r>
            <a:rPr lang="ru-RU" sz="1800" dirty="0"/>
            <a:t> </a:t>
          </a:r>
          <a:r>
            <a:rPr lang="ru-RU" sz="1800" b="1" dirty="0"/>
            <a:t>площадки</a:t>
          </a:r>
          <a:r>
            <a:rPr lang="ru-RU" sz="1800" dirty="0"/>
            <a:t> </a:t>
          </a:r>
          <a:r>
            <a:rPr lang="ru-RU" sz="1800" b="1" dirty="0"/>
            <a:t>для</a:t>
          </a:r>
          <a:r>
            <a:rPr lang="ru-RU" sz="1800" dirty="0"/>
            <a:t> </a:t>
          </a:r>
          <a:r>
            <a:rPr lang="ru-RU" sz="1800" b="1" dirty="0"/>
            <a:t>проведения</a:t>
          </a:r>
          <a:r>
            <a:rPr lang="ru-RU" sz="1800" dirty="0"/>
            <a:t> </a:t>
          </a:r>
          <a:r>
            <a:rPr lang="ru-RU" sz="1800" b="1" dirty="0"/>
            <a:t>демонстрационного</a:t>
          </a:r>
          <a:r>
            <a:rPr lang="ru-RU" sz="1800" dirty="0"/>
            <a:t> </a:t>
          </a:r>
          <a:r>
            <a:rPr lang="ru-RU" sz="1800" b="1" dirty="0"/>
            <a:t>экзамена</a:t>
          </a:r>
          <a:r>
            <a:rPr lang="ru-RU" sz="1800" dirty="0"/>
            <a:t> </a:t>
          </a:r>
          <a:r>
            <a:rPr lang="ru-RU" sz="1800" b="1" dirty="0"/>
            <a:t>по</a:t>
          </a:r>
          <a:r>
            <a:rPr lang="ru-RU" sz="1800" dirty="0"/>
            <a:t> </a:t>
          </a:r>
          <a:r>
            <a:rPr lang="ru-RU" sz="1800" b="1" dirty="0"/>
            <a:t>стандартам</a:t>
          </a:r>
          <a:r>
            <a:rPr lang="ru-RU" sz="1800" dirty="0"/>
            <a:t> </a:t>
          </a:r>
          <a:r>
            <a:rPr lang="ru-RU" sz="1800" b="1" dirty="0" err="1"/>
            <a:t>Ворлдскиллс</a:t>
          </a:r>
          <a:r>
            <a:rPr lang="ru-RU" sz="1800" dirty="0"/>
            <a:t> </a:t>
          </a:r>
          <a:r>
            <a:rPr lang="ru-RU" sz="1800" b="1" dirty="0"/>
            <a:t>Россия</a:t>
          </a:r>
          <a:endParaRPr lang="ru-RU" sz="1800" dirty="0"/>
        </a:p>
      </dgm:t>
    </dgm:pt>
    <dgm:pt modelId="{9ABE4D21-7CAB-4487-B4FD-0A08C326A19E}" type="parTrans" cxnId="{2265DC70-E33D-4DFA-AEC2-AF8748E4BA8C}">
      <dgm:prSet/>
      <dgm:spPr/>
      <dgm:t>
        <a:bodyPr/>
        <a:lstStyle/>
        <a:p>
          <a:endParaRPr lang="ru-RU" sz="1050"/>
        </a:p>
      </dgm:t>
    </dgm:pt>
    <dgm:pt modelId="{3CAA0B3B-91DA-4AB1-98A4-EB049523C7AA}" type="sibTrans" cxnId="{2265DC70-E33D-4DFA-AEC2-AF8748E4BA8C}">
      <dgm:prSet/>
      <dgm:spPr/>
      <dgm:t>
        <a:bodyPr/>
        <a:lstStyle/>
        <a:p>
          <a:endParaRPr lang="ru-RU" sz="1050"/>
        </a:p>
      </dgm:t>
    </dgm:pt>
    <dgm:pt modelId="{B5D3C072-5BFE-453F-B8B7-C635D1D05ABC}">
      <dgm:prSet/>
      <dgm:spPr/>
      <dgm:t>
        <a:bodyPr/>
        <a:lstStyle/>
        <a:p>
          <a:r>
            <a:rPr lang="ru-RU" b="1" dirty="0"/>
            <a:t>График сдачи демонстрационного экзамена</a:t>
          </a:r>
          <a:endParaRPr lang="ru-RU" dirty="0"/>
        </a:p>
      </dgm:t>
    </dgm:pt>
    <dgm:pt modelId="{E5B3446D-7E9F-46B7-ABA8-B611AE3146D6}" type="parTrans" cxnId="{533426CD-5778-4A32-88AE-EDF9CCB3C3A4}">
      <dgm:prSet/>
      <dgm:spPr/>
      <dgm:t>
        <a:bodyPr/>
        <a:lstStyle/>
        <a:p>
          <a:endParaRPr lang="ru-RU"/>
        </a:p>
      </dgm:t>
    </dgm:pt>
    <dgm:pt modelId="{9B3724B4-C5EC-4E0D-AB84-6B5F6170F64B}" type="sibTrans" cxnId="{533426CD-5778-4A32-88AE-EDF9CCB3C3A4}">
      <dgm:prSet/>
      <dgm:spPr/>
      <dgm:t>
        <a:bodyPr/>
        <a:lstStyle/>
        <a:p>
          <a:endParaRPr lang="ru-RU"/>
        </a:p>
      </dgm:t>
    </dgm:pt>
    <dgm:pt modelId="{A625D033-3B2F-4BE5-A9FD-6467E66F3079}">
      <dgm:prSet/>
      <dgm:spPr/>
      <dgm:t>
        <a:bodyPr/>
        <a:lstStyle/>
        <a:p>
          <a:r>
            <a:rPr lang="ru-RU" b="1" dirty="0"/>
            <a:t>Задание для демонстрационного экзамена</a:t>
          </a:r>
          <a:endParaRPr lang="ru-RU" dirty="0"/>
        </a:p>
      </dgm:t>
    </dgm:pt>
    <dgm:pt modelId="{1A9DC283-CE2E-44FB-8804-810B8FE8C97A}" type="parTrans" cxnId="{941ACBF2-EF2F-47A5-BD31-5B4BA5626B07}">
      <dgm:prSet/>
      <dgm:spPr/>
      <dgm:t>
        <a:bodyPr/>
        <a:lstStyle/>
        <a:p>
          <a:endParaRPr lang="ru-RU"/>
        </a:p>
      </dgm:t>
    </dgm:pt>
    <dgm:pt modelId="{A4D95FB2-AE1C-42BF-BECB-A591903633DF}" type="sibTrans" cxnId="{941ACBF2-EF2F-47A5-BD31-5B4BA5626B07}">
      <dgm:prSet/>
      <dgm:spPr/>
      <dgm:t>
        <a:bodyPr/>
        <a:lstStyle/>
        <a:p>
          <a:endParaRPr lang="ru-RU"/>
        </a:p>
      </dgm:t>
    </dgm:pt>
    <dgm:pt modelId="{C37D306A-8DC4-492A-B821-CCC4FB70E608}" type="pres">
      <dgm:prSet presAssocID="{01B6303C-92EF-4B85-BB00-152FF39393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65C60-1D10-4D9C-AB93-DE3A623CD58E}" type="pres">
      <dgm:prSet presAssocID="{33707EA2-04EA-423E-90BE-A33F7D4F45A9}" presName="node" presStyleLbl="node1" presStyleIdx="0" presStyleCnt="6" custScaleX="112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8231A-AC79-4DE4-BEF5-67946A4BDA1F}" type="pres">
      <dgm:prSet presAssocID="{EC374C69-2FBD-4164-ABB5-C21FE7A9484A}" presName="sibTrans" presStyleCnt="0"/>
      <dgm:spPr/>
    </dgm:pt>
    <dgm:pt modelId="{860BA22C-50DA-475D-9C17-80B236C8B3A6}" type="pres">
      <dgm:prSet presAssocID="{B5D3C072-5BFE-453F-B8B7-C635D1D05AB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504CA-50B9-466A-A07E-FE8B7225549A}" type="pres">
      <dgm:prSet presAssocID="{9B3724B4-C5EC-4E0D-AB84-6B5F6170F64B}" presName="sibTrans" presStyleCnt="0"/>
      <dgm:spPr/>
    </dgm:pt>
    <dgm:pt modelId="{CCE67B62-F984-4268-BBFB-23E967931B3F}" type="pres">
      <dgm:prSet presAssocID="{6B894169-EFCA-466C-92F8-72453ADD1D22}" presName="node" presStyleLbl="node1" presStyleIdx="2" presStyleCnt="6" custLinFactY="57518" custLinFactNeighborX="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B007A-4EEA-4981-B590-2068FFF2D061}" type="pres">
      <dgm:prSet presAssocID="{20413CAC-1B6C-46A0-9D37-F63F013B3872}" presName="sibTrans" presStyleCnt="0"/>
      <dgm:spPr/>
    </dgm:pt>
    <dgm:pt modelId="{F8F3A1EB-4518-4D78-B7EA-B07C298A0834}" type="pres">
      <dgm:prSet presAssocID="{A625D033-3B2F-4BE5-A9FD-6467E66F3079}" presName="node" presStyleLbl="node1" presStyleIdx="3" presStyleCnt="6" custScaleX="108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6B89A-4965-4C83-82E5-1E44B5B43A7D}" type="pres">
      <dgm:prSet presAssocID="{A4D95FB2-AE1C-42BF-BECB-A591903633DF}" presName="sibTrans" presStyleCnt="0"/>
      <dgm:spPr/>
    </dgm:pt>
    <dgm:pt modelId="{1DEBA136-5C51-44F6-87F0-DCD1AA39EADF}" type="pres">
      <dgm:prSet presAssocID="{FC5D55BD-9BE9-4ED3-9A24-44D96CA8EBAB}" presName="node" presStyleLbl="node1" presStyleIdx="4" presStyleCnt="6" custLinFactX="12658" custLinFactY="-5568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C5AB2-0BAD-46EF-BEF6-942F647A2BCB}" type="pres">
      <dgm:prSet presAssocID="{0670D20F-3EE7-494E-8CD2-17283D32964D}" presName="sibTrans" presStyleCnt="0"/>
      <dgm:spPr/>
    </dgm:pt>
    <dgm:pt modelId="{3281DC71-013E-4290-B94A-B0FC67CA43B4}" type="pres">
      <dgm:prSet presAssocID="{8E7001AF-AA0C-4745-9809-937CA0138F93}" presName="node" presStyleLbl="node1" presStyleIdx="5" presStyleCnt="6" custScaleX="101141" custScaleY="181052" custLinFactX="-7085" custLinFactNeighborX="-100000" custLinFactNeighborY="14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3CC6A-7500-4F13-901B-206CD7CCF5AA}" type="presOf" srcId="{B5D3C072-5BFE-453F-B8B7-C635D1D05ABC}" destId="{860BA22C-50DA-475D-9C17-80B236C8B3A6}" srcOrd="0" destOrd="0" presId="urn:microsoft.com/office/officeart/2005/8/layout/default"/>
    <dgm:cxn modelId="{8BAE87A3-0B81-4A6E-B4E9-E1BA8C8FEF08}" srcId="{01B6303C-92EF-4B85-BB00-152FF39393A3}" destId="{33707EA2-04EA-423E-90BE-A33F7D4F45A9}" srcOrd="0" destOrd="0" parTransId="{A3BB5E5E-5717-4231-88F4-EB0E19FF8DBA}" sibTransId="{EC374C69-2FBD-4164-ABB5-C21FE7A9484A}"/>
    <dgm:cxn modelId="{292A3696-CA19-4A18-AB36-F0F4402E380B}" type="presOf" srcId="{6B894169-EFCA-466C-92F8-72453ADD1D22}" destId="{CCE67B62-F984-4268-BBFB-23E967931B3F}" srcOrd="0" destOrd="0" presId="urn:microsoft.com/office/officeart/2005/8/layout/default"/>
    <dgm:cxn modelId="{6A592DB8-A900-4589-9A9D-22B558692E5D}" type="presOf" srcId="{8E7001AF-AA0C-4745-9809-937CA0138F93}" destId="{3281DC71-013E-4290-B94A-B0FC67CA43B4}" srcOrd="0" destOrd="0" presId="urn:microsoft.com/office/officeart/2005/8/layout/default"/>
    <dgm:cxn modelId="{2265DC70-E33D-4DFA-AEC2-AF8748E4BA8C}" srcId="{01B6303C-92EF-4B85-BB00-152FF39393A3}" destId="{8E7001AF-AA0C-4745-9809-937CA0138F93}" srcOrd="5" destOrd="0" parTransId="{9ABE4D21-7CAB-4487-B4FD-0A08C326A19E}" sibTransId="{3CAA0B3B-91DA-4AB1-98A4-EB049523C7AA}"/>
    <dgm:cxn modelId="{381B9371-8475-4590-9889-2D038FAF9112}" type="presOf" srcId="{33707EA2-04EA-423E-90BE-A33F7D4F45A9}" destId="{56865C60-1D10-4D9C-AB93-DE3A623CD58E}" srcOrd="0" destOrd="0" presId="urn:microsoft.com/office/officeart/2005/8/layout/default"/>
    <dgm:cxn modelId="{527F7FB8-E50A-45AA-BD6C-572349AFD82E}" srcId="{01B6303C-92EF-4B85-BB00-152FF39393A3}" destId="{FC5D55BD-9BE9-4ED3-9A24-44D96CA8EBAB}" srcOrd="4" destOrd="0" parTransId="{FCFD7800-CD2C-4CA2-870F-73F72315DF84}" sibTransId="{0670D20F-3EE7-494E-8CD2-17283D32964D}"/>
    <dgm:cxn modelId="{89DE11DE-097C-49B5-91CD-9AB53F4118B6}" type="presOf" srcId="{A625D033-3B2F-4BE5-A9FD-6467E66F3079}" destId="{F8F3A1EB-4518-4D78-B7EA-B07C298A0834}" srcOrd="0" destOrd="0" presId="urn:microsoft.com/office/officeart/2005/8/layout/default"/>
    <dgm:cxn modelId="{533426CD-5778-4A32-88AE-EDF9CCB3C3A4}" srcId="{01B6303C-92EF-4B85-BB00-152FF39393A3}" destId="{B5D3C072-5BFE-453F-B8B7-C635D1D05ABC}" srcOrd="1" destOrd="0" parTransId="{E5B3446D-7E9F-46B7-ABA8-B611AE3146D6}" sibTransId="{9B3724B4-C5EC-4E0D-AB84-6B5F6170F64B}"/>
    <dgm:cxn modelId="{8F035266-0355-4768-A8E9-7F2A2F2EDD5B}" type="presOf" srcId="{FC5D55BD-9BE9-4ED3-9A24-44D96CA8EBAB}" destId="{1DEBA136-5C51-44F6-87F0-DCD1AA39EADF}" srcOrd="0" destOrd="0" presId="urn:microsoft.com/office/officeart/2005/8/layout/default"/>
    <dgm:cxn modelId="{8ED526DE-5C40-4E64-82C5-03832B302645}" type="presOf" srcId="{01B6303C-92EF-4B85-BB00-152FF39393A3}" destId="{C37D306A-8DC4-492A-B821-CCC4FB70E608}" srcOrd="0" destOrd="0" presId="urn:microsoft.com/office/officeart/2005/8/layout/default"/>
    <dgm:cxn modelId="{895895EC-429C-42B4-B720-2B034C1D92FF}" srcId="{01B6303C-92EF-4B85-BB00-152FF39393A3}" destId="{6B894169-EFCA-466C-92F8-72453ADD1D22}" srcOrd="2" destOrd="0" parTransId="{82449E5A-EE5D-4313-8160-BB4D60C93950}" sibTransId="{20413CAC-1B6C-46A0-9D37-F63F013B3872}"/>
    <dgm:cxn modelId="{941ACBF2-EF2F-47A5-BD31-5B4BA5626B07}" srcId="{01B6303C-92EF-4B85-BB00-152FF39393A3}" destId="{A625D033-3B2F-4BE5-A9FD-6467E66F3079}" srcOrd="3" destOrd="0" parTransId="{1A9DC283-CE2E-44FB-8804-810B8FE8C97A}" sibTransId="{A4D95FB2-AE1C-42BF-BECB-A591903633DF}"/>
    <dgm:cxn modelId="{08A12FEA-5CB0-4932-B37A-A19E29E51CC5}" type="presParOf" srcId="{C37D306A-8DC4-492A-B821-CCC4FB70E608}" destId="{56865C60-1D10-4D9C-AB93-DE3A623CD58E}" srcOrd="0" destOrd="0" presId="urn:microsoft.com/office/officeart/2005/8/layout/default"/>
    <dgm:cxn modelId="{D90B63E2-7E58-4E09-99FC-271456A51988}" type="presParOf" srcId="{C37D306A-8DC4-492A-B821-CCC4FB70E608}" destId="{7F08231A-AC79-4DE4-BEF5-67946A4BDA1F}" srcOrd="1" destOrd="0" presId="urn:microsoft.com/office/officeart/2005/8/layout/default"/>
    <dgm:cxn modelId="{3EEBE0D0-54B8-4890-95B8-AF531B55B278}" type="presParOf" srcId="{C37D306A-8DC4-492A-B821-CCC4FB70E608}" destId="{860BA22C-50DA-475D-9C17-80B236C8B3A6}" srcOrd="2" destOrd="0" presId="urn:microsoft.com/office/officeart/2005/8/layout/default"/>
    <dgm:cxn modelId="{5A934A50-5919-4B37-80E8-D52B9328C222}" type="presParOf" srcId="{C37D306A-8DC4-492A-B821-CCC4FB70E608}" destId="{6D0504CA-50B9-466A-A07E-FE8B7225549A}" srcOrd="3" destOrd="0" presId="urn:microsoft.com/office/officeart/2005/8/layout/default"/>
    <dgm:cxn modelId="{6C7E801B-C518-4FFC-A5AE-6815EECBF7EC}" type="presParOf" srcId="{C37D306A-8DC4-492A-B821-CCC4FB70E608}" destId="{CCE67B62-F984-4268-BBFB-23E967931B3F}" srcOrd="4" destOrd="0" presId="urn:microsoft.com/office/officeart/2005/8/layout/default"/>
    <dgm:cxn modelId="{09B43F7B-7AD7-4150-B9D4-B5155D34C203}" type="presParOf" srcId="{C37D306A-8DC4-492A-B821-CCC4FB70E608}" destId="{D1EB007A-4EEA-4981-B590-2068FFF2D061}" srcOrd="5" destOrd="0" presId="urn:microsoft.com/office/officeart/2005/8/layout/default"/>
    <dgm:cxn modelId="{AC0319D3-5D8A-4688-AF3F-427EDAD71A16}" type="presParOf" srcId="{C37D306A-8DC4-492A-B821-CCC4FB70E608}" destId="{F8F3A1EB-4518-4D78-B7EA-B07C298A0834}" srcOrd="6" destOrd="0" presId="urn:microsoft.com/office/officeart/2005/8/layout/default"/>
    <dgm:cxn modelId="{5A966864-99A9-4347-ABE4-61585766AF31}" type="presParOf" srcId="{C37D306A-8DC4-492A-B821-CCC4FB70E608}" destId="{D596B89A-4965-4C83-82E5-1E44B5B43A7D}" srcOrd="7" destOrd="0" presId="urn:microsoft.com/office/officeart/2005/8/layout/default"/>
    <dgm:cxn modelId="{C763F34D-BCB3-4CF7-92F8-1AB1E04912A5}" type="presParOf" srcId="{C37D306A-8DC4-492A-B821-CCC4FB70E608}" destId="{1DEBA136-5C51-44F6-87F0-DCD1AA39EADF}" srcOrd="8" destOrd="0" presId="urn:microsoft.com/office/officeart/2005/8/layout/default"/>
    <dgm:cxn modelId="{80A4F351-B3CE-4793-A3A4-2016C38A597E}" type="presParOf" srcId="{C37D306A-8DC4-492A-B821-CCC4FB70E608}" destId="{B9EC5AB2-0BAD-46EF-BEF6-942F647A2BCB}" srcOrd="9" destOrd="0" presId="urn:microsoft.com/office/officeart/2005/8/layout/default"/>
    <dgm:cxn modelId="{8740551C-44EB-4AB5-8524-B9BF9ADAB2B9}" type="presParOf" srcId="{C37D306A-8DC4-492A-B821-CCC4FB70E608}" destId="{3281DC71-013E-4290-B94A-B0FC67CA43B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2AE09D-76EA-4B0E-AD36-40AFDBD0FBB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DB601CF-2433-41E2-A1DB-DCE783BFD5EF}">
      <dgm:prSet phldrT="[Текст]" custT="1"/>
      <dgm:spPr/>
      <dgm:t>
        <a:bodyPr/>
        <a:lstStyle/>
        <a:p>
          <a:r>
            <a:rPr lang="ru-RU" sz="2000" b="1" dirty="0"/>
            <a:t>Выбор комплекта № 3</a:t>
          </a:r>
        </a:p>
      </dgm:t>
    </dgm:pt>
    <dgm:pt modelId="{7B77E77B-3166-452F-B04B-985E197B820F}" type="parTrans" cxnId="{AFD5DCF9-409F-44A9-A953-0ED6F6784770}">
      <dgm:prSet/>
      <dgm:spPr/>
      <dgm:t>
        <a:bodyPr/>
        <a:lstStyle/>
        <a:p>
          <a:endParaRPr lang="ru-RU" sz="1100" b="1"/>
        </a:p>
      </dgm:t>
    </dgm:pt>
    <dgm:pt modelId="{093CA7BB-0436-42DB-839E-E0B00BD86927}" type="sibTrans" cxnId="{AFD5DCF9-409F-44A9-A953-0ED6F6784770}">
      <dgm:prSet/>
      <dgm:spPr/>
      <dgm:t>
        <a:bodyPr/>
        <a:lstStyle/>
        <a:p>
          <a:endParaRPr lang="ru-RU" sz="1100" b="1"/>
        </a:p>
      </dgm:t>
    </dgm:pt>
    <dgm:pt modelId="{29500CCF-9B4F-4538-AF7D-E605D1C5D623}">
      <dgm:prSet phldrT="[Текст]" custT="1"/>
      <dgm:spPr/>
      <dgm:t>
        <a:bodyPr/>
        <a:lstStyle/>
        <a:p>
          <a:r>
            <a:rPr lang="ru-RU" sz="2000" b="1" dirty="0"/>
            <a:t>Выбор комплекта №2</a:t>
          </a:r>
        </a:p>
      </dgm:t>
    </dgm:pt>
    <dgm:pt modelId="{BC69F9D5-757B-4797-B805-1BA2CD1DAA55}" type="parTrans" cxnId="{510A0EB3-1B6C-43CB-878F-CE1B290347EF}">
      <dgm:prSet/>
      <dgm:spPr/>
      <dgm:t>
        <a:bodyPr/>
        <a:lstStyle/>
        <a:p>
          <a:endParaRPr lang="ru-RU" sz="1100" b="1"/>
        </a:p>
      </dgm:t>
    </dgm:pt>
    <dgm:pt modelId="{0F87EAAB-AEF4-4C6C-92CA-B011AA4FCE28}" type="sibTrans" cxnId="{510A0EB3-1B6C-43CB-878F-CE1B290347EF}">
      <dgm:prSet/>
      <dgm:spPr/>
      <dgm:t>
        <a:bodyPr/>
        <a:lstStyle/>
        <a:p>
          <a:endParaRPr lang="ru-RU" sz="1100" b="1"/>
        </a:p>
      </dgm:t>
    </dgm:pt>
    <dgm:pt modelId="{93DD1FB4-5B02-4CD4-B892-E2BDF2FC6D62}">
      <dgm:prSet phldrT="[Текст]" custT="1"/>
      <dgm:spPr/>
      <dgm:t>
        <a:bodyPr/>
        <a:lstStyle/>
        <a:p>
          <a:r>
            <a:rPr lang="ru-RU" sz="2000" b="1" dirty="0"/>
            <a:t>Выбор комплекта № 1</a:t>
          </a:r>
        </a:p>
      </dgm:t>
    </dgm:pt>
    <dgm:pt modelId="{D1E91578-D273-434C-BE7E-17D5FEA4E194}" type="parTrans" cxnId="{19742D11-51FA-44D8-AE7A-B9925AB08648}">
      <dgm:prSet/>
      <dgm:spPr/>
      <dgm:t>
        <a:bodyPr/>
        <a:lstStyle/>
        <a:p>
          <a:endParaRPr lang="ru-RU" sz="1100" b="1"/>
        </a:p>
      </dgm:t>
    </dgm:pt>
    <dgm:pt modelId="{2274455C-57B2-4CB1-813B-B17BDF7E271E}" type="sibTrans" cxnId="{19742D11-51FA-44D8-AE7A-B9925AB08648}">
      <dgm:prSet/>
      <dgm:spPr/>
      <dgm:t>
        <a:bodyPr/>
        <a:lstStyle/>
        <a:p>
          <a:endParaRPr lang="ru-RU" sz="1100" b="1"/>
        </a:p>
      </dgm:t>
    </dgm:pt>
    <dgm:pt modelId="{BC54D7C3-EB6D-4EBF-89A3-9407E865930C}" type="pres">
      <dgm:prSet presAssocID="{B72AE09D-76EA-4B0E-AD36-40AFDBD0FBBE}" presName="Name0" presStyleCnt="0">
        <dgm:presLayoutVars>
          <dgm:dir/>
          <dgm:resizeHandles val="exact"/>
        </dgm:presLayoutVars>
      </dgm:prSet>
      <dgm:spPr/>
    </dgm:pt>
    <dgm:pt modelId="{BA0F4309-CF71-42A1-9DA5-4C6A8F10953F}" type="pres">
      <dgm:prSet presAssocID="{B72AE09D-76EA-4B0E-AD36-40AFDBD0FBBE}" presName="arrow" presStyleLbl="bgShp" presStyleIdx="0" presStyleCnt="1" custLinFactNeighborX="-2542" custLinFactNeighborY="826"/>
      <dgm:spPr/>
    </dgm:pt>
    <dgm:pt modelId="{1ABDFEE2-0D0A-448F-9145-4F0DF532227D}" type="pres">
      <dgm:prSet presAssocID="{B72AE09D-76EA-4B0E-AD36-40AFDBD0FBBE}" presName="points" presStyleCnt="0"/>
      <dgm:spPr/>
    </dgm:pt>
    <dgm:pt modelId="{49039B7C-AD6F-41F8-88D4-2637C50CB595}" type="pres">
      <dgm:prSet presAssocID="{2DB601CF-2433-41E2-A1DB-DCE783BFD5EF}" presName="compositeA" presStyleCnt="0"/>
      <dgm:spPr/>
    </dgm:pt>
    <dgm:pt modelId="{171D7F26-8FBD-4FCC-8BD0-AC4A285C4046}" type="pres">
      <dgm:prSet presAssocID="{2DB601CF-2433-41E2-A1DB-DCE783BFD5E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5C77C-0062-4304-BDCD-C5BEC4FEAC94}" type="pres">
      <dgm:prSet presAssocID="{2DB601CF-2433-41E2-A1DB-DCE783BFD5EF}" presName="circleA" presStyleLbl="node1" presStyleIdx="0" presStyleCnt="3"/>
      <dgm:spPr/>
    </dgm:pt>
    <dgm:pt modelId="{0C4CD5ED-9864-4392-B4D2-889B0533EB02}" type="pres">
      <dgm:prSet presAssocID="{2DB601CF-2433-41E2-A1DB-DCE783BFD5EF}" presName="spaceA" presStyleCnt="0"/>
      <dgm:spPr/>
    </dgm:pt>
    <dgm:pt modelId="{254597EF-4CFB-4537-86FA-EE3438EC077F}" type="pres">
      <dgm:prSet presAssocID="{093CA7BB-0436-42DB-839E-E0B00BD86927}" presName="space" presStyleCnt="0"/>
      <dgm:spPr/>
    </dgm:pt>
    <dgm:pt modelId="{85700163-D642-4B8B-B05E-BD6BA27C3749}" type="pres">
      <dgm:prSet presAssocID="{29500CCF-9B4F-4538-AF7D-E605D1C5D623}" presName="compositeB" presStyleCnt="0"/>
      <dgm:spPr/>
    </dgm:pt>
    <dgm:pt modelId="{B16CC7C1-5E18-4543-A345-85793EF8B867}" type="pres">
      <dgm:prSet presAssocID="{29500CCF-9B4F-4538-AF7D-E605D1C5D623}" presName="textB" presStyleLbl="revTx" presStyleIdx="1" presStyleCnt="3" custLinFactNeighborX="-240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1A87D-985C-4798-BDC1-14367B8F3C81}" type="pres">
      <dgm:prSet presAssocID="{29500CCF-9B4F-4538-AF7D-E605D1C5D623}" presName="circleB" presStyleLbl="node1" presStyleIdx="1" presStyleCnt="3"/>
      <dgm:spPr/>
    </dgm:pt>
    <dgm:pt modelId="{7DA3F603-4FC7-4901-A157-24D1C0D72CCD}" type="pres">
      <dgm:prSet presAssocID="{29500CCF-9B4F-4538-AF7D-E605D1C5D623}" presName="spaceB" presStyleCnt="0"/>
      <dgm:spPr/>
    </dgm:pt>
    <dgm:pt modelId="{12E0FC8D-5470-40B0-838B-A9E00B07C98D}" type="pres">
      <dgm:prSet presAssocID="{0F87EAAB-AEF4-4C6C-92CA-B011AA4FCE28}" presName="space" presStyleCnt="0"/>
      <dgm:spPr/>
    </dgm:pt>
    <dgm:pt modelId="{88F65515-C026-437E-8CCD-B2C06156FD9A}" type="pres">
      <dgm:prSet presAssocID="{93DD1FB4-5B02-4CD4-B892-E2BDF2FC6D62}" presName="compositeA" presStyleCnt="0"/>
      <dgm:spPr/>
    </dgm:pt>
    <dgm:pt modelId="{963D075C-2B1B-4F97-8995-B26B834DB11D}" type="pres">
      <dgm:prSet presAssocID="{93DD1FB4-5B02-4CD4-B892-E2BDF2FC6D62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EAA7B-3F61-4015-8D2E-4F004695F6C9}" type="pres">
      <dgm:prSet presAssocID="{93DD1FB4-5B02-4CD4-B892-E2BDF2FC6D62}" presName="circleA" presStyleLbl="node1" presStyleIdx="2" presStyleCnt="3"/>
      <dgm:spPr/>
    </dgm:pt>
    <dgm:pt modelId="{1D3536BE-40C8-47FC-BF7D-5B0F58BC0634}" type="pres">
      <dgm:prSet presAssocID="{93DD1FB4-5B02-4CD4-B892-E2BDF2FC6D62}" presName="spaceA" presStyleCnt="0"/>
      <dgm:spPr/>
    </dgm:pt>
  </dgm:ptLst>
  <dgm:cxnLst>
    <dgm:cxn modelId="{85CB5C09-7305-4733-8ACA-DC862A5CBA4A}" type="presOf" srcId="{93DD1FB4-5B02-4CD4-B892-E2BDF2FC6D62}" destId="{963D075C-2B1B-4F97-8995-B26B834DB11D}" srcOrd="0" destOrd="0" presId="urn:microsoft.com/office/officeart/2005/8/layout/hProcess11"/>
    <dgm:cxn modelId="{65CAA477-6177-4BEE-B112-855702AF3590}" type="presOf" srcId="{B72AE09D-76EA-4B0E-AD36-40AFDBD0FBBE}" destId="{BC54D7C3-EB6D-4EBF-89A3-9407E865930C}" srcOrd="0" destOrd="0" presId="urn:microsoft.com/office/officeart/2005/8/layout/hProcess11"/>
    <dgm:cxn modelId="{A61AAFA5-C6DC-4B6B-9821-79FA31014BA0}" type="presOf" srcId="{2DB601CF-2433-41E2-A1DB-DCE783BFD5EF}" destId="{171D7F26-8FBD-4FCC-8BD0-AC4A285C4046}" srcOrd="0" destOrd="0" presId="urn:microsoft.com/office/officeart/2005/8/layout/hProcess11"/>
    <dgm:cxn modelId="{510A0EB3-1B6C-43CB-878F-CE1B290347EF}" srcId="{B72AE09D-76EA-4B0E-AD36-40AFDBD0FBBE}" destId="{29500CCF-9B4F-4538-AF7D-E605D1C5D623}" srcOrd="1" destOrd="0" parTransId="{BC69F9D5-757B-4797-B805-1BA2CD1DAA55}" sibTransId="{0F87EAAB-AEF4-4C6C-92CA-B011AA4FCE28}"/>
    <dgm:cxn modelId="{19742D11-51FA-44D8-AE7A-B9925AB08648}" srcId="{B72AE09D-76EA-4B0E-AD36-40AFDBD0FBBE}" destId="{93DD1FB4-5B02-4CD4-B892-E2BDF2FC6D62}" srcOrd="2" destOrd="0" parTransId="{D1E91578-D273-434C-BE7E-17D5FEA4E194}" sibTransId="{2274455C-57B2-4CB1-813B-B17BDF7E271E}"/>
    <dgm:cxn modelId="{4F00CEA7-0FF7-47FE-A1E2-31414705E41C}" type="presOf" srcId="{29500CCF-9B4F-4538-AF7D-E605D1C5D623}" destId="{B16CC7C1-5E18-4543-A345-85793EF8B867}" srcOrd="0" destOrd="0" presId="urn:microsoft.com/office/officeart/2005/8/layout/hProcess11"/>
    <dgm:cxn modelId="{AFD5DCF9-409F-44A9-A953-0ED6F6784770}" srcId="{B72AE09D-76EA-4B0E-AD36-40AFDBD0FBBE}" destId="{2DB601CF-2433-41E2-A1DB-DCE783BFD5EF}" srcOrd="0" destOrd="0" parTransId="{7B77E77B-3166-452F-B04B-985E197B820F}" sibTransId="{093CA7BB-0436-42DB-839E-E0B00BD86927}"/>
    <dgm:cxn modelId="{0708F428-E77E-4D32-A0F6-54B42B7B5C0B}" type="presParOf" srcId="{BC54D7C3-EB6D-4EBF-89A3-9407E865930C}" destId="{BA0F4309-CF71-42A1-9DA5-4C6A8F10953F}" srcOrd="0" destOrd="0" presId="urn:microsoft.com/office/officeart/2005/8/layout/hProcess11"/>
    <dgm:cxn modelId="{72ECA9DE-7BFD-428C-BF53-C939AF1615C0}" type="presParOf" srcId="{BC54D7C3-EB6D-4EBF-89A3-9407E865930C}" destId="{1ABDFEE2-0D0A-448F-9145-4F0DF532227D}" srcOrd="1" destOrd="0" presId="urn:microsoft.com/office/officeart/2005/8/layout/hProcess11"/>
    <dgm:cxn modelId="{06C21824-AA65-4220-A6BF-919115BAAAA6}" type="presParOf" srcId="{1ABDFEE2-0D0A-448F-9145-4F0DF532227D}" destId="{49039B7C-AD6F-41F8-88D4-2637C50CB595}" srcOrd="0" destOrd="0" presId="urn:microsoft.com/office/officeart/2005/8/layout/hProcess11"/>
    <dgm:cxn modelId="{4C7DC383-FBC6-4013-94DC-112963DDBAB4}" type="presParOf" srcId="{49039B7C-AD6F-41F8-88D4-2637C50CB595}" destId="{171D7F26-8FBD-4FCC-8BD0-AC4A285C4046}" srcOrd="0" destOrd="0" presId="urn:microsoft.com/office/officeart/2005/8/layout/hProcess11"/>
    <dgm:cxn modelId="{F51F3A3F-56AC-48A0-BC49-1536B978602B}" type="presParOf" srcId="{49039B7C-AD6F-41F8-88D4-2637C50CB595}" destId="{7615C77C-0062-4304-BDCD-C5BEC4FEAC94}" srcOrd="1" destOrd="0" presId="urn:microsoft.com/office/officeart/2005/8/layout/hProcess11"/>
    <dgm:cxn modelId="{1814C02A-922E-4CFA-9330-D8D934E58CF2}" type="presParOf" srcId="{49039B7C-AD6F-41F8-88D4-2637C50CB595}" destId="{0C4CD5ED-9864-4392-B4D2-889B0533EB02}" srcOrd="2" destOrd="0" presId="urn:microsoft.com/office/officeart/2005/8/layout/hProcess11"/>
    <dgm:cxn modelId="{723B20AB-0F5C-41C1-94CB-92B294C1CCF2}" type="presParOf" srcId="{1ABDFEE2-0D0A-448F-9145-4F0DF532227D}" destId="{254597EF-4CFB-4537-86FA-EE3438EC077F}" srcOrd="1" destOrd="0" presId="urn:microsoft.com/office/officeart/2005/8/layout/hProcess11"/>
    <dgm:cxn modelId="{DD838EDB-0B3C-4C28-AB3F-DCE6CBF057B7}" type="presParOf" srcId="{1ABDFEE2-0D0A-448F-9145-4F0DF532227D}" destId="{85700163-D642-4B8B-B05E-BD6BA27C3749}" srcOrd="2" destOrd="0" presId="urn:microsoft.com/office/officeart/2005/8/layout/hProcess11"/>
    <dgm:cxn modelId="{F4796665-E456-4C97-9EBB-1AAC14689BDA}" type="presParOf" srcId="{85700163-D642-4B8B-B05E-BD6BA27C3749}" destId="{B16CC7C1-5E18-4543-A345-85793EF8B867}" srcOrd="0" destOrd="0" presId="urn:microsoft.com/office/officeart/2005/8/layout/hProcess11"/>
    <dgm:cxn modelId="{3C9025F0-45CF-4FB8-AA5F-37DF76D67172}" type="presParOf" srcId="{85700163-D642-4B8B-B05E-BD6BA27C3749}" destId="{4B51A87D-985C-4798-BDC1-14367B8F3C81}" srcOrd="1" destOrd="0" presId="urn:microsoft.com/office/officeart/2005/8/layout/hProcess11"/>
    <dgm:cxn modelId="{20D1AEB8-9B01-47BC-A788-B45527232D6C}" type="presParOf" srcId="{85700163-D642-4B8B-B05E-BD6BA27C3749}" destId="{7DA3F603-4FC7-4901-A157-24D1C0D72CCD}" srcOrd="2" destOrd="0" presId="urn:microsoft.com/office/officeart/2005/8/layout/hProcess11"/>
    <dgm:cxn modelId="{8159DAA4-A8C2-4399-AC2C-B9263A7ADC5A}" type="presParOf" srcId="{1ABDFEE2-0D0A-448F-9145-4F0DF532227D}" destId="{12E0FC8D-5470-40B0-838B-A9E00B07C98D}" srcOrd="3" destOrd="0" presId="urn:microsoft.com/office/officeart/2005/8/layout/hProcess11"/>
    <dgm:cxn modelId="{89FF2DFC-9BAE-452F-8234-3F3D7B1CE0B8}" type="presParOf" srcId="{1ABDFEE2-0D0A-448F-9145-4F0DF532227D}" destId="{88F65515-C026-437E-8CCD-B2C06156FD9A}" srcOrd="4" destOrd="0" presId="urn:microsoft.com/office/officeart/2005/8/layout/hProcess11"/>
    <dgm:cxn modelId="{9094287E-1398-4AAB-8932-403876ABD5A6}" type="presParOf" srcId="{88F65515-C026-437E-8CCD-B2C06156FD9A}" destId="{963D075C-2B1B-4F97-8995-B26B834DB11D}" srcOrd="0" destOrd="0" presId="urn:microsoft.com/office/officeart/2005/8/layout/hProcess11"/>
    <dgm:cxn modelId="{DCD4A531-32F8-45EA-A42C-F0C00C381D06}" type="presParOf" srcId="{88F65515-C026-437E-8CCD-B2C06156FD9A}" destId="{659EAA7B-3F61-4015-8D2E-4F004695F6C9}" srcOrd="1" destOrd="0" presId="urn:microsoft.com/office/officeart/2005/8/layout/hProcess11"/>
    <dgm:cxn modelId="{E33CA218-AC45-48C3-BAC9-F0DD9138D534}" type="presParOf" srcId="{88F65515-C026-437E-8CCD-B2C06156FD9A}" destId="{1D3536BE-40C8-47FC-BF7D-5B0F58BC063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1A330-E86D-492C-827E-1F7E54963D2F}">
      <dsp:nvSpPr>
        <dsp:cNvPr id="0" name=""/>
        <dsp:cNvSpPr/>
      </dsp:nvSpPr>
      <dsp:spPr>
        <a:xfrm>
          <a:off x="781407" y="0"/>
          <a:ext cx="7594565" cy="5245844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48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tx1"/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875329-FFB5-4417-A7AB-57D390595682}">
      <dsp:nvSpPr>
        <dsp:cNvPr id="0" name=""/>
        <dsp:cNvSpPr/>
      </dsp:nvSpPr>
      <dsp:spPr>
        <a:xfrm>
          <a:off x="5155646" y="4374607"/>
          <a:ext cx="3646984" cy="6799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25000"/>
                </a:schemeClr>
              </a:solidFill>
            </a:rPr>
            <a:t>Усиление внимания со стороны СПК, объединений предприятий и конкретных организаций к СПО</a:t>
          </a:r>
        </a:p>
      </dsp:txBody>
      <dsp:txXfrm>
        <a:off x="5188837" y="4407798"/>
        <a:ext cx="3580602" cy="613549"/>
      </dsp:txXfrm>
    </dsp:sp>
    <dsp:sp modelId="{FFBD144E-8FE5-4F39-9F31-77EA02A61C28}">
      <dsp:nvSpPr>
        <dsp:cNvPr id="0" name=""/>
        <dsp:cNvSpPr/>
      </dsp:nvSpPr>
      <dsp:spPr>
        <a:xfrm>
          <a:off x="5130499" y="342197"/>
          <a:ext cx="3409764" cy="7457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638851"/>
              <a:satOff val="-1944"/>
              <a:lumOff val="-1029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25000"/>
                </a:schemeClr>
              </a:solidFill>
            </a:rPr>
            <a:t>Постоянное обновление инфраструктуры реализации образовательных программ СПО в регионах</a:t>
          </a:r>
        </a:p>
      </dsp:txBody>
      <dsp:txXfrm>
        <a:off x="5166903" y="378601"/>
        <a:ext cx="3336956" cy="672933"/>
      </dsp:txXfrm>
    </dsp:sp>
    <dsp:sp modelId="{AA837D96-F102-48AE-9E98-2CD090046FA8}">
      <dsp:nvSpPr>
        <dsp:cNvPr id="0" name=""/>
        <dsp:cNvSpPr/>
      </dsp:nvSpPr>
      <dsp:spPr>
        <a:xfrm>
          <a:off x="5171775" y="2478748"/>
          <a:ext cx="3502954" cy="7931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25000"/>
                </a:schemeClr>
              </a:solidFill>
            </a:rPr>
            <a:t>Формирование экспертного и постоянно развивающегося сообщества участников образовательных отношений </a:t>
          </a:r>
        </a:p>
      </dsp:txBody>
      <dsp:txXfrm>
        <a:off x="5210495" y="2517468"/>
        <a:ext cx="3425514" cy="715751"/>
      </dsp:txXfrm>
    </dsp:sp>
    <dsp:sp modelId="{833E8C89-0EEC-434B-842C-8E07E6CAC642}">
      <dsp:nvSpPr>
        <dsp:cNvPr id="0" name=""/>
        <dsp:cNvSpPr/>
      </dsp:nvSpPr>
      <dsp:spPr>
        <a:xfrm>
          <a:off x="5156380" y="1314551"/>
          <a:ext cx="3502988" cy="992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916553"/>
              <a:satOff val="-5832"/>
              <a:lumOff val="-3088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bg2">
                  <a:lumMod val="25000"/>
                </a:schemeClr>
              </a:solidFill>
            </a:rPr>
            <a:t>Усиление роли независимых внешних процедур оценки при организации анализе результатов освоения образовательных программ</a:t>
          </a:r>
        </a:p>
      </dsp:txBody>
      <dsp:txXfrm>
        <a:off x="5204838" y="1363009"/>
        <a:ext cx="3406072" cy="895747"/>
      </dsp:txXfrm>
    </dsp:sp>
    <dsp:sp modelId="{55E1A391-BA46-41F9-9A34-D7AB3E05B157}">
      <dsp:nvSpPr>
        <dsp:cNvPr id="0" name=""/>
        <dsp:cNvSpPr/>
      </dsp:nvSpPr>
      <dsp:spPr>
        <a:xfrm>
          <a:off x="5171775" y="3442516"/>
          <a:ext cx="3553828" cy="769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25000"/>
                </a:schemeClr>
              </a:solidFill>
            </a:rPr>
            <a:t>Обеспечения федеральных проектов и региональных программ развития образования на основе приоритетов гос. политики</a:t>
          </a:r>
        </a:p>
      </dsp:txBody>
      <dsp:txXfrm>
        <a:off x="5209335" y="3480076"/>
        <a:ext cx="3478708" cy="694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FA10B-8B55-430E-A2E4-B07F645FF03E}">
      <dsp:nvSpPr>
        <dsp:cNvPr id="0" name=""/>
        <dsp:cNvSpPr/>
      </dsp:nvSpPr>
      <dsp:spPr>
        <a:xfrm>
          <a:off x="1555220" y="2417635"/>
          <a:ext cx="3605208" cy="2994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Перечень профессий СПО. </a:t>
          </a:r>
          <a:br>
            <a:rPr lang="ru-RU" sz="2400" b="1" kern="1200" dirty="0"/>
          </a:br>
          <a:r>
            <a:rPr lang="ru-RU" sz="2400" b="1" kern="1200" dirty="0"/>
            <a:t>Перечень специальностей СПО</a:t>
          </a:r>
        </a:p>
      </dsp:txBody>
      <dsp:txXfrm>
        <a:off x="2083190" y="2856130"/>
        <a:ext cx="2549268" cy="2117240"/>
      </dsp:txXfrm>
    </dsp:sp>
    <dsp:sp modelId="{7547D7CC-80CA-408C-A03F-C6768C91AE4B}">
      <dsp:nvSpPr>
        <dsp:cNvPr id="0" name=""/>
        <dsp:cNvSpPr/>
      </dsp:nvSpPr>
      <dsp:spPr>
        <a:xfrm rot="4096472" flipH="1">
          <a:off x="92896" y="2005884"/>
          <a:ext cx="2055649" cy="58151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C3C4C-4544-4167-B6FC-F84A78C4D509}">
      <dsp:nvSpPr>
        <dsp:cNvPr id="0" name=""/>
        <dsp:cNvSpPr/>
      </dsp:nvSpPr>
      <dsp:spPr>
        <a:xfrm>
          <a:off x="112673" y="716339"/>
          <a:ext cx="1938383" cy="15507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Укрупнение </a:t>
          </a:r>
          <a:r>
            <a:rPr lang="ru-RU" sz="1600" kern="1200" dirty="0"/>
            <a:t>профессий  (специальностей)</a:t>
          </a:r>
        </a:p>
      </dsp:txBody>
      <dsp:txXfrm>
        <a:off x="158092" y="761758"/>
        <a:ext cx="1847545" cy="1459868"/>
      </dsp:txXfrm>
    </dsp:sp>
    <dsp:sp modelId="{6929175F-2C1A-4F43-A7DA-4CFAF33FBB00}">
      <dsp:nvSpPr>
        <dsp:cNvPr id="0" name=""/>
        <dsp:cNvSpPr/>
      </dsp:nvSpPr>
      <dsp:spPr>
        <a:xfrm rot="15808993">
          <a:off x="2486240" y="1429677"/>
          <a:ext cx="1547836" cy="581514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6260F62F-6D27-4A70-ADFA-BFAA92EB878F}">
      <dsp:nvSpPr>
        <dsp:cNvPr id="0" name=""/>
        <dsp:cNvSpPr/>
      </dsp:nvSpPr>
      <dsp:spPr>
        <a:xfrm>
          <a:off x="2263130" y="319659"/>
          <a:ext cx="1938383" cy="1550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</a:rPr>
            <a:t>Исключение </a:t>
          </a:r>
          <a:r>
            <a:rPr lang="ru-RU" sz="1600" b="1" kern="1200" dirty="0">
              <a:solidFill>
                <a:srgbClr val="002060"/>
              </a:solidFill>
            </a:rPr>
            <a:t>устаревших </a:t>
          </a:r>
          <a:r>
            <a:rPr lang="ru-RU" sz="1600" kern="1200" dirty="0">
              <a:solidFill>
                <a:srgbClr val="002060"/>
              </a:solidFill>
            </a:rPr>
            <a:t>и невостребованных профессий и специальностей</a:t>
          </a:r>
        </a:p>
      </dsp:txBody>
      <dsp:txXfrm>
        <a:off x="2308549" y="365078"/>
        <a:ext cx="1847545" cy="1459868"/>
      </dsp:txXfrm>
    </dsp:sp>
    <dsp:sp modelId="{058CAECF-CF3E-4D1D-B25A-428D74E2A5DE}">
      <dsp:nvSpPr>
        <dsp:cNvPr id="0" name=""/>
        <dsp:cNvSpPr/>
      </dsp:nvSpPr>
      <dsp:spPr>
        <a:xfrm rot="18619671">
          <a:off x="4341116" y="2033625"/>
          <a:ext cx="1486848" cy="581514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1524E496-66AE-4427-AC79-2359E58529A0}">
      <dsp:nvSpPr>
        <dsp:cNvPr id="0" name=""/>
        <dsp:cNvSpPr/>
      </dsp:nvSpPr>
      <dsp:spPr>
        <a:xfrm>
          <a:off x="4445563" y="716338"/>
          <a:ext cx="1938383" cy="15507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</a:rPr>
            <a:t>Включение  новых </a:t>
          </a:r>
          <a:r>
            <a:rPr lang="ru-RU" sz="1800" kern="1200" dirty="0">
              <a:solidFill>
                <a:srgbClr val="002060"/>
              </a:solidFill>
            </a:rPr>
            <a:t>профессий и специальностей</a:t>
          </a:r>
        </a:p>
      </dsp:txBody>
      <dsp:txXfrm>
        <a:off x="4490982" y="761757"/>
        <a:ext cx="1847545" cy="1459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</cdr:x>
      <cdr:y>0.08989</cdr:y>
    </cdr:from>
    <cdr:to>
      <cdr:x>0.0708</cdr:x>
      <cdr:y>0.94382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" y="576064"/>
          <a:ext cx="432048" cy="547260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pPr algn="ctr"/>
          <a:r>
            <a: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12  РАЗНОВИДНОСТЕЙ СОЧЕТАНИЯ КВАЛИФИКАЦИЙ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9B81-10AF-47BD-A154-310646A4A1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F9085-0A6E-4D5F-A3F0-CD4507F87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1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xmlns="" id="{C9FA1D60-E069-48FF-B2A8-CCEBE61FD3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xmlns="" id="{F224B0A4-1D77-4115-A542-9991432356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22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xmlns="" id="{7EEA8D49-8E76-45B3-97EB-5B225B7A8C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xmlns="" id="{F7952E2E-B496-413E-952F-79D34BCCE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161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23248-689E-43B9-A313-1522DA3B33A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3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Направления актуализации Перечня профессий СПО и Перечня специальностей СПО</a:t>
            </a:r>
            <a:r>
              <a:rPr lang="ru-RU" baseline="0" dirty="0"/>
              <a:t> связаны с основными вызовами рынка труда и рынка образовательных услуг. Основными векторами развития Перечней является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1970-23D8-4640-A3D9-6E0157014CD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5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085-0A6E-4D5F-A3F0-CD4507F871E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0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085-0A6E-4D5F-A3F0-CD4507F871E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indent="449263" algn="just">
              <a:spcBef>
                <a:spcPct val="0"/>
              </a:spcBef>
            </a:pPr>
            <a:r>
              <a:rPr lang="ru-RU" altLang="en-US">
                <a:latin typeface="Times New Roman" pitchFamily="18" charset="0"/>
                <a:cs typeface="Times New Roman" pitchFamily="18" charset="0"/>
              </a:rPr>
              <a:t>На слайде представлена структура задания для демонстрационного экзамена.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>
                <a:latin typeface="Times New Roman" pitchFamily="18" charset="0"/>
                <a:cs typeface="Times New Roman" pitchFamily="18" charset="0"/>
              </a:rPr>
              <a:t>Данная форма предложена Центром развития профессионального образования ФГБОУ ВО Московский Политехнический университет по итогам совещаний у  директора Департамента государственной политики в сфере подготовки рабочих кадров и ДПО по вопросам внедрения демонстрационного экзамена в рамках ГИА (п. 2б Поручений Президента Российской Федерации) (Протокол совещания  от 03.08.2017г., Протокол совещания от 26.09.2017г). Проект шаблона задания для демонстрационного экзамена был обсужден в рамках проектно-аналитической сессии 11-12 сентября 2017 года на базе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Союза «Агентство развития профессиональных сообществ и рабочих кадров «Молодые профессионалы (Ворлдскиллс Россия)», на</a:t>
            </a:r>
            <a:r>
              <a:rPr lang="ru-RU" altLang="en-US">
                <a:latin typeface="Times New Roman" pitchFamily="18" charset="0"/>
                <a:cs typeface="Times New Roman" pitchFamily="18" charset="0"/>
              </a:rPr>
              <a:t> за заседаниях ФУМО СПО, на площадке Форума учебно-методических объединений СПО, прошедшего 23.10.2017 года на базе Московского Политеха.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>
                <a:latin typeface="Times New Roman" pitchFamily="18" charset="0"/>
                <a:cs typeface="Times New Roman" pitchFamily="18" charset="0"/>
              </a:rPr>
              <a:t>Данный проект шаблона был направлен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 согласование </a:t>
            </a:r>
            <a:r>
              <a:rPr lang="ru-RU" altLang="en-US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Союз «Агентство развития профессиональных сообществ и рабочих кадров «Молодые профессионалы (Ворлдскиллс Россия)» письмом ректора Московского Политеха от 07.09.2017 г. (исх. № 25-04-18/7504).   Со стороны Союза ответа на данное письмо не последовало.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>
                <a:latin typeface="Times New Roman" pitchFamily="18" charset="0"/>
                <a:cs typeface="Times New Roman" pitchFamily="18" charset="0"/>
              </a:rPr>
              <a:t>По  сведениям, полученным от экспертов Ворлдскиллс Россия, данная форма находится в Союзе в  работе.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>
                <a:latin typeface="Times New Roman" pitchFamily="18" charset="0"/>
                <a:cs typeface="Times New Roman" pitchFamily="18" charset="0"/>
              </a:rPr>
              <a:t>При разработке заданий для демонстрационного экзамена заполнение проекта рабочего шаблона осуществлялось с использованием перевода компетенции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>
                <a:latin typeface="Times New Roman" pitchFamily="18" charset="0"/>
                <a:cs typeface="Times New Roman" pitchFamily="18" charset="0"/>
              </a:rPr>
              <a:t> в Федеральный государственный образовательный стандарт, соответствующий данному профилю компетенции. Перечни компетенций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>
                <a:latin typeface="Times New Roman" pitchFamily="18" charset="0"/>
                <a:cs typeface="Times New Roman" pitchFamily="18" charset="0"/>
              </a:rPr>
              <a:t> для проведения демонстрационного экзамена приведены на сайте Ворлдскиллс Россия в разделе демонстрационный экзамен по адресу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https://drive.google.com/drive/folders/0B0CodZcnKQ-XeFMycjZqWmoxNjg</a:t>
            </a:r>
            <a:endParaRPr lang="ru-RU" altLang="en-US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endParaRPr lang="ru-RU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fld id="{B0C2BE4A-B0B2-4FD4-8E63-781BCE6AF83E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t>51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512" y="6232525"/>
            <a:ext cx="8568952" cy="43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07504" y="980729"/>
            <a:ext cx="8748464" cy="43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851920" y="3141094"/>
            <a:ext cx="4320480" cy="64794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539552" y="2780928"/>
            <a:ext cx="3024336" cy="129614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Рисунок 16" descr="7-tns-media-research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735" y="6335007"/>
            <a:ext cx="1403869" cy="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Kantar Network.jpg"/>
          <p:cNvPicPr preferRelativeResize="0">
            <a:picLocks noChangeAspect="1"/>
          </p:cNvPicPr>
          <p:nvPr/>
        </p:nvPicPr>
        <p:blipFill>
          <a:blip r:embed="rId2" cstate="print"/>
          <a:srcRect l="4909" t="22751" r="5074" b="10513"/>
          <a:stretch>
            <a:fillRect/>
          </a:stretch>
        </p:blipFill>
        <p:spPr bwMode="auto">
          <a:xfrm>
            <a:off x="914400" y="6427654"/>
            <a:ext cx="19510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party-land-of-delran-nj.com/Portals/25/ballo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089104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1"/>
            <a:ext cx="7330008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Рисунок 16" descr="7-tns-media-research.jpg"/>
          <p:cNvPicPr preferRelativeResize="0"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5735" y="6335007"/>
            <a:ext cx="1403869" cy="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Kantar Network.jpg"/>
          <p:cNvPicPr preferRelativeResize="0">
            <a:picLocks noChangeAspect="1"/>
          </p:cNvPicPr>
          <p:nvPr/>
        </p:nvPicPr>
        <p:blipFill>
          <a:blip r:embed="rId2" cstate="print"/>
          <a:srcRect l="4909" t="22751" r="5074" b="10513"/>
          <a:stretch>
            <a:fillRect/>
          </a:stretch>
        </p:blipFill>
        <p:spPr bwMode="auto">
          <a:xfrm>
            <a:off x="914400" y="6427654"/>
            <a:ext cx="19510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696744" cy="1267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44824"/>
            <a:ext cx="6696744" cy="4251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248400"/>
            <a:ext cx="526976" cy="457200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403650" y="6248400"/>
            <a:ext cx="6697365" cy="4572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L light orange Bod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00" y="245069"/>
            <a:ext cx="80010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SzPct val="190000"/>
              <a:defRPr lang="en-GB" sz="2800" b="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ヒラギノ角ゴ Pro W3" pitchFamily="-110" charset="-128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85786" y="857232"/>
            <a:ext cx="8276214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nip Diagonal Corner Rectangle 10"/>
          <p:cNvSpPr/>
          <p:nvPr userDrawn="1"/>
        </p:nvSpPr>
        <p:spPr>
          <a:xfrm flipH="1">
            <a:off x="71406" y="6286521"/>
            <a:ext cx="8173002" cy="500067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 dirty="0">
              <a:latin typeface="+mn-lt"/>
            </a:endParaRPr>
          </a:p>
          <a:p>
            <a:pPr algn="ctr"/>
            <a:endParaRPr lang="en-GB" sz="11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digital green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214291"/>
            <a:ext cx="714380" cy="720409"/>
          </a:xfrm>
          <a:prstGeom prst="rect">
            <a:avLst/>
          </a:prstGeom>
        </p:spPr>
      </p:pic>
      <p:pic>
        <p:nvPicPr>
          <p:cNvPr id="13" name="Picture 6" descr="logo_vnz_z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24000" y="6228001"/>
            <a:ext cx="700442" cy="59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7"/>
          <p:cNvSpPr>
            <a:spLocks noGrp="1"/>
          </p:cNvSpPr>
          <p:nvPr>
            <p:ph sz="quarter" idx="1"/>
          </p:nvPr>
        </p:nvSpPr>
        <p:spPr>
          <a:xfrm>
            <a:off x="827584" y="1153196"/>
            <a:ext cx="7416824" cy="4896544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latin typeface="+mn-lt"/>
              </a:defRPr>
            </a:lvl1pPr>
            <a:lvl2pPr>
              <a:buFont typeface="Wingdings" pitchFamily="2" charset="2"/>
              <a:buChar char="§"/>
              <a:defRPr sz="2000">
                <a:latin typeface="+mn-lt"/>
              </a:defRPr>
            </a:lvl2pPr>
            <a:lvl3pPr>
              <a:buFont typeface="Wingdings" pitchFamily="2" charset="2"/>
              <a:buChar char="§"/>
              <a:defRPr sz="2000">
                <a:latin typeface="+mn-lt"/>
              </a:defRPr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27584" y="6235702"/>
            <a:ext cx="7488832" cy="5715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n-lt"/>
                <a:cs typeface="Arial" pitchFamily="34" charset="0"/>
              </a:defRPr>
            </a:lvl1pPr>
            <a:lvl2pPr>
              <a:buNone/>
              <a:defRPr sz="1100"/>
            </a:lvl2pPr>
            <a:lvl3pPr>
              <a:buNone/>
              <a:defRPr sz="105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51520" y="6381328"/>
            <a:ext cx="432048" cy="28803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fld id="{9DC33451-7B61-4492-A445-E4A074DC0763}" type="slidenum">
              <a:rPr lang="ru-RU" smtClean="0"/>
              <a:pPr algn="l"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pic>
        <p:nvPicPr>
          <p:cNvPr id="16" name="Picture 6" descr="logo_v2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2" y="72004"/>
            <a:ext cx="855107" cy="85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1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3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0092403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9875627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70788" cy="9906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kumimoji="0" lang="ru-RU"/>
              <a:t>Образец заголовка</a:t>
            </a:r>
            <a:endParaRPr kumimoji="0"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8327473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5317439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5/17/2018 2:13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05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5/17/2018 2:13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1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278643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3034574" cy="450912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Рисунок 16" descr="7-tns-media-research.jpg"/>
          <p:cNvPicPr preferRelativeResize="0"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735" y="6335007"/>
            <a:ext cx="1403869" cy="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Kantar Network.jpg"/>
          <p:cNvPicPr preferRelativeResize="0">
            <a:picLocks noChangeAspect="1"/>
          </p:cNvPicPr>
          <p:nvPr userDrawn="1"/>
        </p:nvPicPr>
        <p:blipFill>
          <a:blip r:embed="rId2" cstate="print"/>
          <a:srcRect l="4909" t="22751" r="5074" b="10513"/>
          <a:stretch>
            <a:fillRect/>
          </a:stretch>
        </p:blipFill>
        <p:spPr bwMode="auto">
          <a:xfrm>
            <a:off x="914400" y="6427654"/>
            <a:ext cx="19510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70788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18981BF5-F0F4-4880-A2AC-84B1678EA17F}" type="datetime1">
              <a:rPr lang="en-US" smtClean="0">
                <a:solidFill>
                  <a:prstClr val="white"/>
                </a:solidFill>
              </a:rPr>
              <a:pPr/>
              <a:t>5/17/2018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F31CF2E-83CB-4F77-BE37-004F38B2E028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4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C14CC761-E927-4AAA-A373-DDD1D3FFB0EC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467544" y="1268760"/>
            <a:ext cx="3960440" cy="4897091"/>
          </a:xfrm>
          <a:prstGeom prst="roundRect">
            <a:avLst>
              <a:gd name="adj" fmla="val 116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716016" y="1268760"/>
            <a:ext cx="3960440" cy="4897091"/>
          </a:xfrm>
          <a:prstGeom prst="roundRect">
            <a:avLst>
              <a:gd name="adj" fmla="val 116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4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C14CC761-E927-4AAA-A373-DDD1D3FFB0EC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3pPr>
              <a:buClr>
                <a:schemeClr val="accent2"/>
              </a:buClr>
              <a:buFont typeface="Wingdings" pitchFamily="2" charset="2"/>
              <a:buChar char=""/>
              <a:defRPr/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3pPr>
              <a:buClr>
                <a:schemeClr val="accent2"/>
              </a:buClr>
              <a:buFont typeface="Wingdings" pitchFamily="2" charset="2"/>
              <a:buChar char=""/>
              <a:defRPr/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467544" y="1268760"/>
            <a:ext cx="3960440" cy="4897091"/>
          </a:xfrm>
          <a:prstGeom prst="roundRect">
            <a:avLst>
              <a:gd name="adj" fmla="val 1164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716016" y="1268760"/>
            <a:ext cx="3960440" cy="4897091"/>
          </a:xfrm>
          <a:prstGeom prst="roundRect">
            <a:avLst>
              <a:gd name="adj" fmla="val 1164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4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C14CC761-E927-4AAA-A373-DDD1D3FFB0EC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Font typeface="Wingdings" pitchFamily="2" charset="2"/>
              <a:buChar char="ü"/>
              <a:defRPr/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Font typeface="Wingdings" pitchFamily="2" charset="2"/>
              <a:buChar char="ü"/>
              <a:defRPr/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467544" y="1268760"/>
            <a:ext cx="3960440" cy="4897091"/>
          </a:xfrm>
          <a:prstGeom prst="roundRect">
            <a:avLst>
              <a:gd name="adj" fmla="val 11648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55600" sx="102000" sy="102000" algn="ctr" rotWithShape="0">
              <a:schemeClr val="accent1">
                <a:alpha val="96000"/>
              </a:scheme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716016" y="1268760"/>
            <a:ext cx="3960440" cy="4897091"/>
          </a:xfrm>
          <a:prstGeom prst="roundRect">
            <a:avLst>
              <a:gd name="adj" fmla="val 11648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355600" sx="102000" sy="102000" algn="ctr" rotWithShape="0">
              <a:schemeClr val="accent1">
                <a:alpha val="96000"/>
              </a:scheme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4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C14CC761-E927-4AAA-A373-DDD1D3FFB0EC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Font typeface="Wingdings" pitchFamily="2" charset="2"/>
              <a:buChar char="ü"/>
              <a:defRPr/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Font typeface="Wingdings" pitchFamily="2" charset="2"/>
              <a:buChar char="ü"/>
              <a:defRPr/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70788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 userDrawn="1"/>
        </p:nvSpPr>
        <p:spPr>
          <a:xfrm>
            <a:off x="467544" y="1268760"/>
            <a:ext cx="3960440" cy="489709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4644008" y="1268760"/>
            <a:ext cx="3960440" cy="489709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4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C14CC761-E927-4AAA-A373-DDD1D3FFB0EC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Font typeface="Wingdings" pitchFamily="2" charset="2"/>
              <a:buChar char="ü"/>
              <a:defRPr/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Font typeface="Wingdings" pitchFamily="2" charset="2"/>
              <a:buChar char="ü"/>
              <a:defRPr/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70788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467544" y="1268760"/>
            <a:ext cx="3960440" cy="4897091"/>
          </a:xfrm>
          <a:prstGeom prst="roundRect">
            <a:avLst>
              <a:gd name="adj" fmla="val 11648"/>
            </a:avLst>
          </a:prstGeom>
          <a:solidFill>
            <a:schemeClr val="bg2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716016" y="1268760"/>
            <a:ext cx="3960440" cy="4897091"/>
          </a:xfrm>
          <a:prstGeom prst="roundRect">
            <a:avLst>
              <a:gd name="adj" fmla="val 11648"/>
            </a:avLst>
          </a:prstGeom>
          <a:solidFill>
            <a:schemeClr val="bg2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4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C14CC761-E927-4AAA-A373-DDD1D3FFB0EC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Font typeface="Wingdings" pitchFamily="2" charset="2"/>
              <a:buChar char="ü"/>
              <a:defRPr/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Font typeface="Wingdings" pitchFamily="2" charset="2"/>
              <a:buChar char="ü"/>
              <a:defRPr/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8FB6AD65-DEEB-4995-A47F-8B355197AF30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858662A5-1D84-48C0-ACDA-2EC5280EF69B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5E5C058F-E02B-4C5A-91D8-B0E08A19603A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3BCC70B6-D76D-44E3-AEDE-C983E894C7C0}" type="datetime1">
              <a:rPr lang="en-US" smtClean="0">
                <a:solidFill>
                  <a:prstClr val="white"/>
                </a:solidFill>
              </a:rPr>
              <a:pPr/>
              <a:t>5/17/2018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EDEA7181-3406-4D79-AD75-4B8DA9EB6C2E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50D8AF9F-4497-4306-9053-60BDEABF6487}" type="datetime1">
              <a:rPr lang="en-US" smtClean="0">
                <a:solidFill>
                  <a:prstClr val="black"/>
                </a:solidFill>
              </a:rPr>
              <a:pPr/>
              <a:t>5/17/2018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851920" y="3141094"/>
            <a:ext cx="4320480" cy="64794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539552" y="2780928"/>
            <a:ext cx="3024336" cy="129614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3ECCD4E7-829B-4B55-B78C-262780546D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Rectangle 6"/>
          <p:cNvSpPr/>
          <p:nvPr/>
        </p:nvSpPr>
        <p:spPr bwMode="gray">
          <a:xfrm>
            <a:off x="0" y="2"/>
            <a:ext cx="9144000" cy="301625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Rectangle 7"/>
          <p:cNvSpPr/>
          <p:nvPr/>
        </p:nvSpPr>
        <p:spPr bwMode="gray">
          <a:xfrm>
            <a:off x="0" y="2"/>
            <a:ext cx="2432050" cy="530225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" name="Rectangle 8"/>
          <p:cNvSpPr/>
          <p:nvPr/>
        </p:nvSpPr>
        <p:spPr bwMode="gray">
          <a:xfrm>
            <a:off x="1427167" y="2"/>
            <a:ext cx="1571625" cy="438151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8675692" y="6408741"/>
            <a:ext cx="395287" cy="358775"/>
            <a:chOff x="-2052" y="1335"/>
            <a:chExt cx="2498" cy="2268"/>
          </a:xfrm>
        </p:grpSpPr>
        <p:sp>
          <p:nvSpPr>
            <p:cNvPr id="9" name="Freeform 10"/>
            <p:cNvSpPr>
              <a:spLocks noChangeAspect="1"/>
            </p:cNvSpPr>
            <p:nvPr/>
          </p:nvSpPr>
          <p:spPr bwMode="auto">
            <a:xfrm>
              <a:off x="-2052" y="1335"/>
              <a:ext cx="2267" cy="2268"/>
            </a:xfrm>
            <a:custGeom>
              <a:avLst/>
              <a:gdLst>
                <a:gd name="T0" fmla="*/ 27808 w 1135"/>
                <a:gd name="T1" fmla="*/ 34336 h 1134"/>
                <a:gd name="T2" fmla="*/ 34368 w 1135"/>
                <a:gd name="T3" fmla="*/ 27744 h 1134"/>
                <a:gd name="T4" fmla="*/ 36320 w 1135"/>
                <a:gd name="T5" fmla="*/ 23840 h 1134"/>
                <a:gd name="T6" fmla="*/ 36320 w 1135"/>
                <a:gd name="T7" fmla="*/ 1824 h 1134"/>
                <a:gd name="T8" fmla="*/ 34496 w 1135"/>
                <a:gd name="T9" fmla="*/ 0 h 1134"/>
                <a:gd name="T10" fmla="*/ 12416 w 1135"/>
                <a:gd name="T11" fmla="*/ 0 h 1134"/>
                <a:gd name="T12" fmla="*/ 8512 w 1135"/>
                <a:gd name="T13" fmla="*/ 1920 h 1134"/>
                <a:gd name="T14" fmla="*/ 1952 w 1135"/>
                <a:gd name="T15" fmla="*/ 8544 h 1134"/>
                <a:gd name="T16" fmla="*/ 0 w 1135"/>
                <a:gd name="T17" fmla="*/ 12448 h 1134"/>
                <a:gd name="T18" fmla="*/ 0 w 1135"/>
                <a:gd name="T19" fmla="*/ 34464 h 1134"/>
                <a:gd name="T20" fmla="*/ 1824 w 1135"/>
                <a:gd name="T21" fmla="*/ 36288 h 1134"/>
                <a:gd name="T22" fmla="*/ 23904 w 1135"/>
                <a:gd name="T23" fmla="*/ 36288 h 1134"/>
                <a:gd name="T24" fmla="*/ 27808 w 1135"/>
                <a:gd name="T25" fmla="*/ 34336 h 1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5"/>
                <a:gd name="T40" fmla="*/ 0 h 1134"/>
                <a:gd name="T41" fmla="*/ 1135 w 1135"/>
                <a:gd name="T42" fmla="*/ 1134 h 1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5" h="1134">
                  <a:moveTo>
                    <a:pt x="869" y="1073"/>
                  </a:moveTo>
                  <a:cubicBezTo>
                    <a:pt x="1074" y="867"/>
                    <a:pt x="1074" y="867"/>
                    <a:pt x="1074" y="867"/>
                  </a:cubicBezTo>
                  <a:cubicBezTo>
                    <a:pt x="1112" y="830"/>
                    <a:pt x="1135" y="794"/>
                    <a:pt x="1135" y="745"/>
                  </a:cubicBezTo>
                  <a:cubicBezTo>
                    <a:pt x="1135" y="57"/>
                    <a:pt x="1135" y="57"/>
                    <a:pt x="1135" y="57"/>
                  </a:cubicBezTo>
                  <a:cubicBezTo>
                    <a:pt x="1135" y="26"/>
                    <a:pt x="1109" y="0"/>
                    <a:pt x="107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42" y="0"/>
                    <a:pt x="300" y="26"/>
                    <a:pt x="266" y="60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26" y="301"/>
                    <a:pt x="0" y="344"/>
                    <a:pt x="0" y="389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0" y="1108"/>
                    <a:pt x="26" y="1134"/>
                    <a:pt x="57" y="1134"/>
                  </a:cubicBezTo>
                  <a:cubicBezTo>
                    <a:pt x="747" y="1134"/>
                    <a:pt x="747" y="1134"/>
                    <a:pt x="747" y="1134"/>
                  </a:cubicBezTo>
                  <a:cubicBezTo>
                    <a:pt x="793" y="1134"/>
                    <a:pt x="835" y="1108"/>
                    <a:pt x="869" y="1073"/>
                  </a:cubicBezTo>
                  <a:close/>
                </a:path>
              </a:pathLst>
            </a:custGeom>
            <a:solidFill>
              <a:srgbClr val="FF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9900"/>
                </a:solidFill>
              </a:endParaRPr>
            </a:p>
          </p:txBody>
        </p:sp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-1460" y="2248"/>
              <a:ext cx="441" cy="793"/>
            </a:xfrm>
            <a:custGeom>
              <a:avLst/>
              <a:gdLst>
                <a:gd name="T0" fmla="*/ 7072 w 221"/>
                <a:gd name="T1" fmla="*/ 4096 h 395"/>
                <a:gd name="T2" fmla="*/ 6400 w 221"/>
                <a:gd name="T3" fmla="*/ 4736 h 395"/>
                <a:gd name="T4" fmla="*/ 4416 w 221"/>
                <a:gd name="T5" fmla="*/ 4736 h 395"/>
                <a:gd name="T6" fmla="*/ 4416 w 221"/>
                <a:gd name="T7" fmla="*/ 8864 h 395"/>
                <a:gd name="T8" fmla="*/ 4544 w 221"/>
                <a:gd name="T9" fmla="*/ 10240 h 395"/>
                <a:gd name="T10" fmla="*/ 4864 w 221"/>
                <a:gd name="T11" fmla="*/ 10432 h 395"/>
                <a:gd name="T12" fmla="*/ 6496 w 221"/>
                <a:gd name="T13" fmla="*/ 10304 h 395"/>
                <a:gd name="T14" fmla="*/ 7040 w 221"/>
                <a:gd name="T15" fmla="*/ 10880 h 395"/>
                <a:gd name="T16" fmla="*/ 7040 w 221"/>
                <a:gd name="T17" fmla="*/ 11552 h 395"/>
                <a:gd name="T18" fmla="*/ 6176 w 221"/>
                <a:gd name="T19" fmla="*/ 12544 h 395"/>
                <a:gd name="T20" fmla="*/ 4416 w 221"/>
                <a:gd name="T21" fmla="*/ 12640 h 395"/>
                <a:gd name="T22" fmla="*/ 1824 w 221"/>
                <a:gd name="T23" fmla="*/ 9408 h 395"/>
                <a:gd name="T24" fmla="*/ 1824 w 221"/>
                <a:gd name="T25" fmla="*/ 4736 h 395"/>
                <a:gd name="T26" fmla="*/ 480 w 221"/>
                <a:gd name="T27" fmla="*/ 4736 h 395"/>
                <a:gd name="T28" fmla="*/ 0 w 221"/>
                <a:gd name="T29" fmla="*/ 4160 h 395"/>
                <a:gd name="T30" fmla="*/ 0 w 221"/>
                <a:gd name="T31" fmla="*/ 3264 h 395"/>
                <a:gd name="T32" fmla="*/ 544 w 221"/>
                <a:gd name="T33" fmla="*/ 2592 h 395"/>
                <a:gd name="T34" fmla="*/ 1824 w 221"/>
                <a:gd name="T35" fmla="*/ 2592 h 395"/>
                <a:gd name="T36" fmla="*/ 1824 w 221"/>
                <a:gd name="T37" fmla="*/ 896 h 395"/>
                <a:gd name="T38" fmla="*/ 2688 w 221"/>
                <a:gd name="T39" fmla="*/ 0 h 395"/>
                <a:gd name="T40" fmla="*/ 3552 w 221"/>
                <a:gd name="T41" fmla="*/ 0 h 395"/>
                <a:gd name="T42" fmla="*/ 4416 w 221"/>
                <a:gd name="T43" fmla="*/ 896 h 395"/>
                <a:gd name="T44" fmla="*/ 4416 w 221"/>
                <a:gd name="T45" fmla="*/ 2592 h 395"/>
                <a:gd name="T46" fmla="*/ 6400 w 221"/>
                <a:gd name="T47" fmla="*/ 2592 h 395"/>
                <a:gd name="T48" fmla="*/ 7072 w 221"/>
                <a:gd name="T49" fmla="*/ 3232 h 395"/>
                <a:gd name="T50" fmla="*/ 7072 w 221"/>
                <a:gd name="T51" fmla="*/ 4096 h 3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1"/>
                <a:gd name="T79" fmla="*/ 0 h 395"/>
                <a:gd name="T80" fmla="*/ 221 w 221"/>
                <a:gd name="T81" fmla="*/ 395 h 3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1" h="395">
                  <a:moveTo>
                    <a:pt x="221" y="128"/>
                  </a:moveTo>
                  <a:cubicBezTo>
                    <a:pt x="221" y="146"/>
                    <a:pt x="213" y="148"/>
                    <a:pt x="200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8" y="307"/>
                    <a:pt x="139" y="315"/>
                    <a:pt x="142" y="320"/>
                  </a:cubicBezTo>
                  <a:cubicBezTo>
                    <a:pt x="144" y="323"/>
                    <a:pt x="146" y="326"/>
                    <a:pt x="152" y="326"/>
                  </a:cubicBezTo>
                  <a:cubicBezTo>
                    <a:pt x="170" y="326"/>
                    <a:pt x="185" y="322"/>
                    <a:pt x="203" y="322"/>
                  </a:cubicBezTo>
                  <a:cubicBezTo>
                    <a:pt x="217" y="322"/>
                    <a:pt x="220" y="333"/>
                    <a:pt x="220" y="340"/>
                  </a:cubicBezTo>
                  <a:cubicBezTo>
                    <a:pt x="220" y="361"/>
                    <a:pt x="220" y="361"/>
                    <a:pt x="220" y="361"/>
                  </a:cubicBezTo>
                  <a:cubicBezTo>
                    <a:pt x="220" y="384"/>
                    <a:pt x="213" y="391"/>
                    <a:pt x="193" y="392"/>
                  </a:cubicBezTo>
                  <a:cubicBezTo>
                    <a:pt x="173" y="395"/>
                    <a:pt x="159" y="395"/>
                    <a:pt x="138" y="395"/>
                  </a:cubicBezTo>
                  <a:cubicBezTo>
                    <a:pt x="72" y="395"/>
                    <a:pt x="57" y="370"/>
                    <a:pt x="57" y="294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3" y="148"/>
                    <a:pt x="0" y="140"/>
                    <a:pt x="0" y="1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6"/>
                    <a:pt x="6" y="81"/>
                    <a:pt x="1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6"/>
                    <a:pt x="66" y="0"/>
                    <a:pt x="8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9" y="0"/>
                    <a:pt x="138" y="6"/>
                    <a:pt x="138" y="28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13" y="81"/>
                    <a:pt x="221" y="83"/>
                    <a:pt x="221" y="101"/>
                  </a:cubicBezTo>
                  <a:lnTo>
                    <a:pt x="221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9900"/>
                </a:solidFill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-898" y="2389"/>
              <a:ext cx="522" cy="642"/>
            </a:xfrm>
            <a:custGeom>
              <a:avLst/>
              <a:gdLst>
                <a:gd name="T0" fmla="*/ 8416 w 263"/>
                <a:gd name="T1" fmla="*/ 9408 h 322"/>
                <a:gd name="T2" fmla="*/ 7616 w 263"/>
                <a:gd name="T3" fmla="*/ 10304 h 322"/>
                <a:gd name="T4" fmla="*/ 6912 w 263"/>
                <a:gd name="T5" fmla="*/ 10304 h 322"/>
                <a:gd name="T6" fmla="*/ 5824 w 263"/>
                <a:gd name="T7" fmla="*/ 9408 h 322"/>
                <a:gd name="T8" fmla="*/ 5824 w 263"/>
                <a:gd name="T9" fmla="*/ 3904 h 322"/>
                <a:gd name="T10" fmla="*/ 5728 w 263"/>
                <a:gd name="T11" fmla="*/ 2528 h 322"/>
                <a:gd name="T12" fmla="*/ 4992 w 263"/>
                <a:gd name="T13" fmla="*/ 2144 h 322"/>
                <a:gd name="T14" fmla="*/ 2592 w 263"/>
                <a:gd name="T15" fmla="*/ 3200 h 322"/>
                <a:gd name="T16" fmla="*/ 2592 w 263"/>
                <a:gd name="T17" fmla="*/ 9408 h 322"/>
                <a:gd name="T18" fmla="*/ 1792 w 263"/>
                <a:gd name="T19" fmla="*/ 10304 h 322"/>
                <a:gd name="T20" fmla="*/ 1088 w 263"/>
                <a:gd name="T21" fmla="*/ 10304 h 322"/>
                <a:gd name="T22" fmla="*/ 0 w 263"/>
                <a:gd name="T23" fmla="*/ 9408 h 322"/>
                <a:gd name="T24" fmla="*/ 0 w 263"/>
                <a:gd name="T25" fmla="*/ 1184 h 322"/>
                <a:gd name="T26" fmla="*/ 896 w 263"/>
                <a:gd name="T27" fmla="*/ 320 h 322"/>
                <a:gd name="T28" fmla="*/ 1792 w 263"/>
                <a:gd name="T29" fmla="*/ 320 h 322"/>
                <a:gd name="T30" fmla="*/ 2496 w 263"/>
                <a:gd name="T31" fmla="*/ 1248 h 322"/>
                <a:gd name="T32" fmla="*/ 5408 w 263"/>
                <a:gd name="T33" fmla="*/ 0 h 322"/>
                <a:gd name="T34" fmla="*/ 8416 w 263"/>
                <a:gd name="T35" fmla="*/ 2848 h 322"/>
                <a:gd name="T36" fmla="*/ 8416 w 263"/>
                <a:gd name="T37" fmla="*/ 9408 h 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3"/>
                <a:gd name="T58" fmla="*/ 0 h 322"/>
                <a:gd name="T59" fmla="*/ 263 w 263"/>
                <a:gd name="T60" fmla="*/ 322 h 3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3" h="322">
                  <a:moveTo>
                    <a:pt x="263" y="294"/>
                  </a:moveTo>
                  <a:cubicBezTo>
                    <a:pt x="263" y="312"/>
                    <a:pt x="257" y="322"/>
                    <a:pt x="238" y="322"/>
                  </a:cubicBezTo>
                  <a:cubicBezTo>
                    <a:pt x="216" y="322"/>
                    <a:pt x="216" y="322"/>
                    <a:pt x="216" y="322"/>
                  </a:cubicBezTo>
                  <a:cubicBezTo>
                    <a:pt x="193" y="322"/>
                    <a:pt x="182" y="319"/>
                    <a:pt x="182" y="294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00"/>
                    <a:pt x="183" y="86"/>
                    <a:pt x="179" y="79"/>
                  </a:cubicBezTo>
                  <a:cubicBezTo>
                    <a:pt x="175" y="71"/>
                    <a:pt x="166" y="67"/>
                    <a:pt x="156" y="67"/>
                  </a:cubicBezTo>
                  <a:cubicBezTo>
                    <a:pt x="123" y="67"/>
                    <a:pt x="99" y="85"/>
                    <a:pt x="81" y="100"/>
                  </a:cubicBezTo>
                  <a:cubicBezTo>
                    <a:pt x="81" y="294"/>
                    <a:pt x="81" y="294"/>
                    <a:pt x="81" y="294"/>
                  </a:cubicBezTo>
                  <a:cubicBezTo>
                    <a:pt x="81" y="312"/>
                    <a:pt x="76" y="322"/>
                    <a:pt x="56" y="322"/>
                  </a:cubicBezTo>
                  <a:cubicBezTo>
                    <a:pt x="34" y="322"/>
                    <a:pt x="34" y="322"/>
                    <a:pt x="34" y="322"/>
                  </a:cubicBezTo>
                  <a:cubicBezTo>
                    <a:pt x="11" y="322"/>
                    <a:pt x="0" y="319"/>
                    <a:pt x="0" y="29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0" y="10"/>
                    <a:pt x="28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70" y="10"/>
                    <a:pt x="78" y="19"/>
                    <a:pt x="78" y="39"/>
                  </a:cubicBezTo>
                  <a:cubicBezTo>
                    <a:pt x="115" y="7"/>
                    <a:pt x="137" y="0"/>
                    <a:pt x="169" y="0"/>
                  </a:cubicBezTo>
                  <a:cubicBezTo>
                    <a:pt x="245" y="0"/>
                    <a:pt x="263" y="48"/>
                    <a:pt x="263" y="89"/>
                  </a:cubicBezTo>
                  <a:lnTo>
                    <a:pt x="263" y="2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9900"/>
                </a:solidFill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-256" y="2389"/>
              <a:ext cx="472" cy="652"/>
            </a:xfrm>
            <a:custGeom>
              <a:avLst/>
              <a:gdLst>
                <a:gd name="T0" fmla="*/ 7648 w 239"/>
                <a:gd name="T1" fmla="*/ 6528 h 323"/>
                <a:gd name="T2" fmla="*/ 7040 w 239"/>
                <a:gd name="T3" fmla="*/ 5344 h 323"/>
                <a:gd name="T4" fmla="*/ 5152 w 239"/>
                <a:gd name="T5" fmla="*/ 4352 h 323"/>
                <a:gd name="T6" fmla="*/ 2848 w 239"/>
                <a:gd name="T7" fmla="*/ 3552 h 323"/>
                <a:gd name="T8" fmla="*/ 2400 w 239"/>
                <a:gd name="T9" fmla="*/ 2976 h 323"/>
                <a:gd name="T10" fmla="*/ 3936 w 239"/>
                <a:gd name="T11" fmla="*/ 2080 h 323"/>
                <a:gd name="T12" fmla="*/ 7296 w 239"/>
                <a:gd name="T13" fmla="*/ 2304 h 323"/>
                <a:gd name="T14" fmla="*/ 7648 w 239"/>
                <a:gd name="T15" fmla="*/ 2240 h 323"/>
                <a:gd name="T16" fmla="*/ 7648 w 239"/>
                <a:gd name="T17" fmla="*/ 384 h 323"/>
                <a:gd name="T18" fmla="*/ 7168 w 239"/>
                <a:gd name="T19" fmla="*/ 224 h 323"/>
                <a:gd name="T20" fmla="*/ 4576 w 239"/>
                <a:gd name="T21" fmla="*/ 0 h 323"/>
                <a:gd name="T22" fmla="*/ 704 w 239"/>
                <a:gd name="T23" fmla="*/ 832 h 323"/>
                <a:gd name="T24" fmla="*/ 0 w 239"/>
                <a:gd name="T25" fmla="*/ 2880 h 323"/>
                <a:gd name="T26" fmla="*/ 1440 w 239"/>
                <a:gd name="T27" fmla="*/ 5344 h 323"/>
                <a:gd name="T28" fmla="*/ 4896 w 239"/>
                <a:gd name="T29" fmla="*/ 6528 h 323"/>
                <a:gd name="T30" fmla="*/ 5280 w 239"/>
                <a:gd name="T31" fmla="*/ 7360 h 323"/>
                <a:gd name="T32" fmla="*/ 4000 w 239"/>
                <a:gd name="T33" fmla="*/ 8192 h 323"/>
                <a:gd name="T34" fmla="*/ 608 w 239"/>
                <a:gd name="T35" fmla="*/ 7936 h 323"/>
                <a:gd name="T36" fmla="*/ 160 w 239"/>
                <a:gd name="T37" fmla="*/ 8192 h 323"/>
                <a:gd name="T38" fmla="*/ 32 w 239"/>
                <a:gd name="T39" fmla="*/ 9248 h 323"/>
                <a:gd name="T40" fmla="*/ 608 w 239"/>
                <a:gd name="T41" fmla="*/ 10208 h 323"/>
                <a:gd name="T42" fmla="*/ 3680 w 239"/>
                <a:gd name="T43" fmla="*/ 10336 h 323"/>
                <a:gd name="T44" fmla="*/ 5632 w 239"/>
                <a:gd name="T45" fmla="*/ 10176 h 323"/>
                <a:gd name="T46" fmla="*/ 6752 w 239"/>
                <a:gd name="T47" fmla="*/ 9536 h 323"/>
                <a:gd name="T48" fmla="*/ 6944 w 239"/>
                <a:gd name="T49" fmla="*/ 9344 h 323"/>
                <a:gd name="T50" fmla="*/ 7648 w 239"/>
                <a:gd name="T51" fmla="*/ 6944 h 323"/>
                <a:gd name="T52" fmla="*/ 7648 w 239"/>
                <a:gd name="T53" fmla="*/ 6528 h 3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9"/>
                <a:gd name="T82" fmla="*/ 0 h 323"/>
                <a:gd name="T83" fmla="*/ 239 w 239"/>
                <a:gd name="T84" fmla="*/ 323 h 3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9" h="323">
                  <a:moveTo>
                    <a:pt x="239" y="204"/>
                  </a:moveTo>
                  <a:cubicBezTo>
                    <a:pt x="237" y="190"/>
                    <a:pt x="231" y="178"/>
                    <a:pt x="220" y="167"/>
                  </a:cubicBezTo>
                  <a:cubicBezTo>
                    <a:pt x="206" y="154"/>
                    <a:pt x="186" y="144"/>
                    <a:pt x="161" y="136"/>
                  </a:cubicBezTo>
                  <a:cubicBezTo>
                    <a:pt x="133" y="127"/>
                    <a:pt x="99" y="116"/>
                    <a:pt x="89" y="111"/>
                  </a:cubicBezTo>
                  <a:cubicBezTo>
                    <a:pt x="79" y="107"/>
                    <a:pt x="75" y="99"/>
                    <a:pt x="75" y="93"/>
                  </a:cubicBezTo>
                  <a:cubicBezTo>
                    <a:pt x="75" y="71"/>
                    <a:pt x="89" y="65"/>
                    <a:pt x="123" y="65"/>
                  </a:cubicBezTo>
                  <a:cubicBezTo>
                    <a:pt x="191" y="65"/>
                    <a:pt x="214" y="72"/>
                    <a:pt x="228" y="72"/>
                  </a:cubicBezTo>
                  <a:cubicBezTo>
                    <a:pt x="233" y="72"/>
                    <a:pt x="235" y="72"/>
                    <a:pt x="239" y="70"/>
                  </a:cubicBezTo>
                  <a:cubicBezTo>
                    <a:pt x="239" y="12"/>
                    <a:pt x="239" y="12"/>
                    <a:pt x="239" y="12"/>
                  </a:cubicBezTo>
                  <a:cubicBezTo>
                    <a:pt x="236" y="10"/>
                    <a:pt x="231" y="8"/>
                    <a:pt x="224" y="7"/>
                  </a:cubicBezTo>
                  <a:cubicBezTo>
                    <a:pt x="216" y="6"/>
                    <a:pt x="182" y="0"/>
                    <a:pt x="143" y="0"/>
                  </a:cubicBezTo>
                  <a:cubicBezTo>
                    <a:pt x="82" y="0"/>
                    <a:pt x="45" y="3"/>
                    <a:pt x="22" y="26"/>
                  </a:cubicBezTo>
                  <a:cubicBezTo>
                    <a:pt x="8" y="41"/>
                    <a:pt x="0" y="56"/>
                    <a:pt x="0" y="90"/>
                  </a:cubicBezTo>
                  <a:cubicBezTo>
                    <a:pt x="0" y="126"/>
                    <a:pt x="12" y="153"/>
                    <a:pt x="45" y="167"/>
                  </a:cubicBezTo>
                  <a:cubicBezTo>
                    <a:pt x="89" y="187"/>
                    <a:pt x="142" y="197"/>
                    <a:pt x="153" y="204"/>
                  </a:cubicBezTo>
                  <a:cubicBezTo>
                    <a:pt x="165" y="212"/>
                    <a:pt x="165" y="220"/>
                    <a:pt x="165" y="230"/>
                  </a:cubicBezTo>
                  <a:cubicBezTo>
                    <a:pt x="165" y="249"/>
                    <a:pt x="151" y="256"/>
                    <a:pt x="125" y="256"/>
                  </a:cubicBezTo>
                  <a:cubicBezTo>
                    <a:pt x="70" y="256"/>
                    <a:pt x="24" y="248"/>
                    <a:pt x="19" y="248"/>
                  </a:cubicBezTo>
                  <a:cubicBezTo>
                    <a:pt x="12" y="248"/>
                    <a:pt x="7" y="250"/>
                    <a:pt x="5" y="256"/>
                  </a:cubicBezTo>
                  <a:cubicBezTo>
                    <a:pt x="0" y="268"/>
                    <a:pt x="1" y="277"/>
                    <a:pt x="1" y="289"/>
                  </a:cubicBezTo>
                  <a:cubicBezTo>
                    <a:pt x="1" y="316"/>
                    <a:pt x="6" y="317"/>
                    <a:pt x="19" y="319"/>
                  </a:cubicBezTo>
                  <a:cubicBezTo>
                    <a:pt x="38" y="321"/>
                    <a:pt x="74" y="323"/>
                    <a:pt x="115" y="323"/>
                  </a:cubicBezTo>
                  <a:cubicBezTo>
                    <a:pt x="140" y="323"/>
                    <a:pt x="160" y="322"/>
                    <a:pt x="176" y="318"/>
                  </a:cubicBezTo>
                  <a:cubicBezTo>
                    <a:pt x="190" y="314"/>
                    <a:pt x="202" y="309"/>
                    <a:pt x="211" y="298"/>
                  </a:cubicBezTo>
                  <a:cubicBezTo>
                    <a:pt x="213" y="296"/>
                    <a:pt x="215" y="294"/>
                    <a:pt x="217" y="292"/>
                  </a:cubicBezTo>
                  <a:cubicBezTo>
                    <a:pt x="231" y="270"/>
                    <a:pt x="239" y="245"/>
                    <a:pt x="239" y="217"/>
                  </a:cubicBezTo>
                  <a:lnTo>
                    <a:pt x="239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9900"/>
                </a:solidFill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55" y="1335"/>
              <a:ext cx="70" cy="130"/>
            </a:xfrm>
            <a:custGeom>
              <a:avLst/>
              <a:gdLst>
                <a:gd name="T0" fmla="*/ 46 w 78"/>
                <a:gd name="T1" fmla="*/ 126 h 126"/>
                <a:gd name="T2" fmla="*/ 32 w 78"/>
                <a:gd name="T3" fmla="*/ 126 h 126"/>
                <a:gd name="T4" fmla="*/ 32 w 78"/>
                <a:gd name="T5" fmla="*/ 14 h 126"/>
                <a:gd name="T6" fmla="*/ 0 w 78"/>
                <a:gd name="T7" fmla="*/ 14 h 126"/>
                <a:gd name="T8" fmla="*/ 0 w 78"/>
                <a:gd name="T9" fmla="*/ 0 h 126"/>
                <a:gd name="T10" fmla="*/ 78 w 78"/>
                <a:gd name="T11" fmla="*/ 0 h 126"/>
                <a:gd name="T12" fmla="*/ 78 w 78"/>
                <a:gd name="T13" fmla="*/ 14 h 126"/>
                <a:gd name="T14" fmla="*/ 46 w 78"/>
                <a:gd name="T15" fmla="*/ 14 h 126"/>
                <a:gd name="T16" fmla="*/ 46 w 78"/>
                <a:gd name="T17" fmla="*/ 126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26"/>
                <a:gd name="T29" fmla="*/ 78 w 78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26">
                  <a:moveTo>
                    <a:pt x="46" y="126"/>
                  </a:moveTo>
                  <a:lnTo>
                    <a:pt x="32" y="126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14"/>
                  </a:lnTo>
                  <a:lnTo>
                    <a:pt x="46" y="14"/>
                  </a:lnTo>
                  <a:lnTo>
                    <a:pt x="46" y="126"/>
                  </a:lnTo>
                  <a:close/>
                </a:path>
              </a:pathLst>
            </a:custGeom>
            <a:solidFill>
              <a:srgbClr val="FF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9900"/>
                </a:solidFill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346" y="1335"/>
              <a:ext cx="100" cy="130"/>
            </a:xfrm>
            <a:custGeom>
              <a:avLst/>
              <a:gdLst>
                <a:gd name="T0" fmla="*/ 0 w 104"/>
                <a:gd name="T1" fmla="*/ 0 h 126"/>
                <a:gd name="T2" fmla="*/ 26 w 104"/>
                <a:gd name="T3" fmla="*/ 0 h 126"/>
                <a:gd name="T4" fmla="*/ 52 w 104"/>
                <a:gd name="T5" fmla="*/ 100 h 126"/>
                <a:gd name="T6" fmla="*/ 52 w 104"/>
                <a:gd name="T7" fmla="*/ 100 h 126"/>
                <a:gd name="T8" fmla="*/ 78 w 104"/>
                <a:gd name="T9" fmla="*/ 0 h 126"/>
                <a:gd name="T10" fmla="*/ 104 w 104"/>
                <a:gd name="T11" fmla="*/ 0 h 126"/>
                <a:gd name="T12" fmla="*/ 104 w 104"/>
                <a:gd name="T13" fmla="*/ 126 h 126"/>
                <a:gd name="T14" fmla="*/ 88 w 104"/>
                <a:gd name="T15" fmla="*/ 126 h 126"/>
                <a:gd name="T16" fmla="*/ 88 w 104"/>
                <a:gd name="T17" fmla="*/ 16 h 126"/>
                <a:gd name="T18" fmla="*/ 88 w 104"/>
                <a:gd name="T19" fmla="*/ 16 h 126"/>
                <a:gd name="T20" fmla="*/ 60 w 104"/>
                <a:gd name="T21" fmla="*/ 126 h 126"/>
                <a:gd name="T22" fmla="*/ 44 w 104"/>
                <a:gd name="T23" fmla="*/ 126 h 126"/>
                <a:gd name="T24" fmla="*/ 16 w 104"/>
                <a:gd name="T25" fmla="*/ 16 h 126"/>
                <a:gd name="T26" fmla="*/ 16 w 104"/>
                <a:gd name="T27" fmla="*/ 16 h 126"/>
                <a:gd name="T28" fmla="*/ 16 w 104"/>
                <a:gd name="T29" fmla="*/ 126 h 126"/>
                <a:gd name="T30" fmla="*/ 0 w 104"/>
                <a:gd name="T31" fmla="*/ 126 h 126"/>
                <a:gd name="T32" fmla="*/ 0 w 104"/>
                <a:gd name="T33" fmla="*/ 0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26"/>
                <a:gd name="T53" fmla="*/ 104 w 104"/>
                <a:gd name="T54" fmla="*/ 126 h 1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26">
                  <a:moveTo>
                    <a:pt x="0" y="0"/>
                  </a:moveTo>
                  <a:lnTo>
                    <a:pt x="26" y="0"/>
                  </a:lnTo>
                  <a:lnTo>
                    <a:pt x="52" y="100"/>
                  </a:lnTo>
                  <a:lnTo>
                    <a:pt x="78" y="0"/>
                  </a:lnTo>
                  <a:lnTo>
                    <a:pt x="104" y="0"/>
                  </a:lnTo>
                  <a:lnTo>
                    <a:pt x="104" y="126"/>
                  </a:lnTo>
                  <a:lnTo>
                    <a:pt x="88" y="126"/>
                  </a:lnTo>
                  <a:lnTo>
                    <a:pt x="88" y="16"/>
                  </a:lnTo>
                  <a:lnTo>
                    <a:pt x="60" y="126"/>
                  </a:lnTo>
                  <a:lnTo>
                    <a:pt x="44" y="126"/>
                  </a:lnTo>
                  <a:lnTo>
                    <a:pt x="16" y="16"/>
                  </a:lnTo>
                  <a:lnTo>
                    <a:pt x="16" y="126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99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200" kern="120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82919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9539-7BCB-4DA0-BC28-988163B98E2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5/17/2018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5B6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01067" y="2"/>
            <a:ext cx="642937" cy="2857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25524-F81E-48A7-A43F-1229F12129A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Рисунок 16" descr="7-tns-media-research.jpg"/>
          <p:cNvPicPr preferRelativeResize="0"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735" y="6335007"/>
            <a:ext cx="1403869" cy="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Kantar Network.jpg"/>
          <p:cNvPicPr preferRelativeResize="0">
            <a:picLocks noChangeAspect="1"/>
          </p:cNvPicPr>
          <p:nvPr userDrawn="1"/>
        </p:nvPicPr>
        <p:blipFill>
          <a:blip r:embed="rId2" cstate="print"/>
          <a:srcRect l="4909" t="22751" r="5074" b="10513"/>
          <a:stretch>
            <a:fillRect/>
          </a:stretch>
        </p:blipFill>
        <p:spPr bwMode="auto">
          <a:xfrm>
            <a:off x="914400" y="6427654"/>
            <a:ext cx="19510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CB2B-7F12-478B-B10C-06ECD1386704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2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B5-A67A-4E1D-849A-AA23AAA2D226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36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3"/>
            <a:ext cx="6135687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18A9-0D24-4575-9063-0B63323EB06C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1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60B5-B3C2-4577-B9E1-E923110B3A1F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17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091-2825-4F79-ABAA-14681CFF1C08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57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FFF6-3457-400D-8857-509855F6479E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9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4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FEE-F9E1-4FC7-BDB0-A9B1498BEFF3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92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0CD-8D3F-4640-856B-CB8EB9801CC0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02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7"/>
            <a:ext cx="777240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4582C-82CC-4E17-8B8F-7925D57E8175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93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81E-87E3-412E-939D-43DEF00AD75B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5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5C42-EEFD-435D-8594-ED9C49A7A922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4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9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3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22321845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1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1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6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1" y="2889256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1" y="2889256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15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90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10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7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48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30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269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79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92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6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109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9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9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476794-D079-41CB-B608-086A9F4513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AC84F3-FD6D-4795-8579-4F544B6AF7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043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9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/>
          <a:p>
            <a:r>
              <a:rPr lang="ru-RU"/>
              <a:t>Вставка картинки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476794-D079-41CB-B608-086A9F4513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AC84F3-FD6D-4795-8579-4F544B6AF7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45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2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2" y="2355853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1155990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85672119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9469524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113911738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5/17/2018 2:13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222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5/17/2018 2:13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951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748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75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1286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12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1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77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249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44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54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078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01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4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CB2B-7F12-478B-B10C-06ECD1386704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981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B5-A67A-4E1D-849A-AA23AAA2D226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382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3852865"/>
            <a:ext cx="6135687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18A9-0D24-4575-9063-0B63323EB06C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526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60B5-B3C2-4577-B9E1-E923110B3A1F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2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091-2825-4F79-ABAA-14681CFF1C08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003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FFF6-3457-400D-8857-509855F6479E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54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AFEE-F9E1-4FC7-BDB0-A9B1498BEFF3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947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30CD-8D3F-4640-856B-CB8EB9801CC0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326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7"/>
            <a:ext cx="777240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4582C-82CC-4E17-8B8F-7925D57E8175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80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81E-87E3-412E-939D-43DEF00AD75B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619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5C42-EEFD-435D-8594-ED9C49A7A922}" type="slidenum">
              <a:rPr lang="en-US" altLang="ru-RU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401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1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3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4119781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59216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1560" y="6381328"/>
            <a:ext cx="568863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  <p:sldLayoutId id="2147483689" r:id="rId14"/>
    <p:sldLayoutId id="2147483690" r:id="rId15"/>
    <p:sldLayoutId id="2147483691" r:id="rId16"/>
    <p:sldLayoutId id="2147483717" r:id="rId17"/>
    <p:sldLayoutId id="2147483814" r:id="rId18"/>
    <p:sldLayoutId id="2147483955" r:id="rId19"/>
    <p:sldLayoutId id="2147483956" r:id="rId20"/>
    <p:sldLayoutId id="2147483957" r:id="rId21"/>
    <p:sldLayoutId id="2147483958" r:id="rId22"/>
    <p:sldLayoutId id="2147483959" r:id="rId2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70788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  <a:p>
            <a:pPr lvl="3" eaLnBrk="1" latinLnBrk="0" hangingPunct="1"/>
            <a:r>
              <a:rPr kumimoji="0" lang="ru-RU" dirty="0"/>
              <a:t>Четвертый уровень</a:t>
            </a:r>
          </a:p>
          <a:p>
            <a:pPr lvl="4" eaLnBrk="1" latinLnBrk="0" hangingPunct="1"/>
            <a:r>
              <a:rPr kumimoji="0" lang="ru-RU" dirty="0"/>
              <a:t>Пятый уровень</a:t>
            </a:r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1560" y="6381328"/>
            <a:ext cx="568863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4E5B6F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7825" name="Picture 1" descr="W:\COMPANY\TNS_branding\Логотипы\ЛОГО TNS\tns_tns_small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88424" y="260351"/>
            <a:ext cx="548258" cy="50439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2" r:id="rId18"/>
    <p:sldLayoutId id="2147483713" r:id="rId19"/>
    <p:sldLayoutId id="2147483714" r:id="rId20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8229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523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</a:rPr>
              <a:t>ФГОС</a:t>
            </a:r>
            <a:endParaRPr lang="en-US" altLang="ru-RU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74928" y="4053712"/>
            <a:ext cx="2274313" cy="4488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ГИА-2018</a:t>
            </a:r>
            <a:endParaRPr lang="en-US" altLang="ru-RU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419929" y="1428389"/>
            <a:ext cx="2784311" cy="44882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/>
              <a:t>20 декабря 2017 года </a:t>
            </a:r>
            <a:endParaRPr lang="en-US" altLang="ru-RU" sz="1800" dirty="0"/>
          </a:p>
        </p:txBody>
      </p:sp>
    </p:spTree>
    <p:extLst>
      <p:ext uri="{BB962C8B-B14F-4D97-AF65-F5344CB8AC3E}">
        <p14:creationId xmlns:p14="http://schemas.microsoft.com/office/powerpoint/2010/main" val="367128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9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FB476794-D079-41CB-B608-086A9F4513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CAC84F3-FD6D-4795-8579-4F544B6AF7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2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9964010-C748-4FD7-AD10-8D1F55E30C7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1F3F965-ECC3-418A-B5F9-15286D61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1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8229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523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</a:rPr>
              <a:t>ФГОС</a:t>
            </a:r>
            <a:endParaRPr lang="en-US" altLang="ru-RU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74932" y="4053712"/>
            <a:ext cx="2274313" cy="4488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ГИА-2018</a:t>
            </a:r>
            <a:endParaRPr lang="en-US" altLang="ru-RU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419933" y="1428389"/>
            <a:ext cx="2784311" cy="44882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/>
              <a:t>20 декабря 2017 года </a:t>
            </a:r>
            <a:endParaRPr lang="en-US" altLang="ru-RU" sz="1800" dirty="0"/>
          </a:p>
        </p:txBody>
      </p:sp>
    </p:spTree>
    <p:extLst>
      <p:ext uri="{BB962C8B-B14F-4D97-AF65-F5344CB8AC3E}">
        <p14:creationId xmlns:p14="http://schemas.microsoft.com/office/powerpoint/2010/main" val="50532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laws.ru/acts/Postanovlenie-Mintruda-RF-ot-20.02.2004-N-20/" TargetMode="External"/><Relationship Id="rId2" Type="http://schemas.openxmlformats.org/officeDocument/2006/relationships/hyperlink" Target="http://rulaws.ru/acts/Postanovlenie-Mintruda-RF-ot-15.11.1999-N-45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skills.ru/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fumo-spo.ru/storage/userfolders/usr_c4ca4238a0b923820dcc509a6f75849b/files/13_02_03.pdf" TargetMode="External"/><Relationship Id="rId13" Type="http://schemas.openxmlformats.org/officeDocument/2006/relationships/hyperlink" Target="http://publication.pravo.gov.ru/Document/View/0001201801290037" TargetMode="External"/><Relationship Id="rId18" Type="http://schemas.openxmlformats.org/officeDocument/2006/relationships/hyperlink" Target="http://publication.pravo.gov.ru/Document/View/0001201802050029" TargetMode="External"/><Relationship Id="rId3" Type="http://schemas.openxmlformats.org/officeDocument/2006/relationships/hyperlink" Target="https://fumo-spo.ru/storage/userfolders/usr_c4ca4238a0b923820dcc509a6f75849b/files/Prikaz_MONa_ot_14_12_2017_N_1217.pdf" TargetMode="External"/><Relationship Id="rId7" Type="http://schemas.openxmlformats.org/officeDocument/2006/relationships/hyperlink" Target="https://fumo-spo.ru/storage/userfolders/usr_c4ca4238a0b923820dcc509a6f75849b/files/08_01_06.pdf" TargetMode="External"/><Relationship Id="rId12" Type="http://schemas.openxmlformats.org/officeDocument/2006/relationships/hyperlink" Target="https://fumo-spo.ru/storage/userfolders/usr_c4ca4238a0b923820dcc509a6f75849b/files/08_02_02.pdf" TargetMode="External"/><Relationship Id="rId17" Type="http://schemas.openxmlformats.org/officeDocument/2006/relationships/hyperlink" Target="http://publication.pravo.gov.ru/Document/View/0001201801310016" TargetMode="External"/><Relationship Id="rId2" Type="http://schemas.openxmlformats.org/officeDocument/2006/relationships/slideLayout" Target="../slideLayouts/slideLayout62.xml"/><Relationship Id="rId16" Type="http://schemas.openxmlformats.org/officeDocument/2006/relationships/hyperlink" Target="http://publication.pravo.gov.ru/Document/View/0001201801290034" TargetMode="External"/><Relationship Id="rId20" Type="http://schemas.openxmlformats.org/officeDocument/2006/relationships/hyperlink" Target="http://publication.pravo.gov.ru/Document/View/0001201802050036" TargetMode="External"/><Relationship Id="rId1" Type="http://schemas.openxmlformats.org/officeDocument/2006/relationships/themeOverride" Target="../theme/themeOverride11.xml"/><Relationship Id="rId6" Type="http://schemas.openxmlformats.org/officeDocument/2006/relationships/hyperlink" Target="https://fumo-spo.ru/storage/userfolders/usr_c4ca4238a0b923820dcc509a6f75849b/files/08_01_09.pdf" TargetMode="External"/><Relationship Id="rId11" Type="http://schemas.openxmlformats.org/officeDocument/2006/relationships/hyperlink" Target="http://publication.pravo.gov.ru/Document/View/0001201801290027" TargetMode="External"/><Relationship Id="rId5" Type="http://schemas.openxmlformats.org/officeDocument/2006/relationships/hyperlink" Target="https://fumo-spo.ru/storage/userfolders/usr_c4ca4238a0b923820dcc509a6f75849b/files/Prikaz_MONa_ot_07_12_2017_N_1196.pdf" TargetMode="External"/><Relationship Id="rId15" Type="http://schemas.openxmlformats.org/officeDocument/2006/relationships/hyperlink" Target="http://publication.pravo.gov.ru/Document/View/0001201801290039" TargetMode="External"/><Relationship Id="rId10" Type="http://schemas.openxmlformats.org/officeDocument/2006/relationships/hyperlink" Target="https://fumo-spo.ru/storage/userfolders/usr_c4ca4238a0b923820dcc509a6f75849b/files/13_01_01.pdf" TargetMode="External"/><Relationship Id="rId19" Type="http://schemas.openxmlformats.org/officeDocument/2006/relationships/hyperlink" Target="http://publication.pravo.gov.ru/Document/View/0001201802050026" TargetMode="External"/><Relationship Id="rId4" Type="http://schemas.openxmlformats.org/officeDocument/2006/relationships/hyperlink" Target="https://fumo-spo.ru/storage/userfolders/usr_c4ca4238a0b923820dcc509a6f75849b/files/Prikaz_MONa_ot_14_12_2017_N_1216.pdf" TargetMode="External"/><Relationship Id="rId9" Type="http://schemas.openxmlformats.org/officeDocument/2006/relationships/hyperlink" Target="https://fumo-spo.ru/storage/userfolders/usr_c4ca4238a0b923820dcc509a6f75849b/files/08_01_05.pdf" TargetMode="External"/><Relationship Id="rId14" Type="http://schemas.openxmlformats.org/officeDocument/2006/relationships/hyperlink" Target="http://publication.pravo.gov.ru/Document/View/0001201801290040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362" y="1951054"/>
            <a:ext cx="7794058" cy="214654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</a:rPr>
              <a:t>Приоритеты государственной политики в области подготовки кадров среднего звена для высокотехнологичных производств</a:t>
            </a:r>
            <a:endParaRPr lang="ru-RU" sz="3600" b="1" spc="0" dirty="0">
              <a:ln/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949" y="5267976"/>
            <a:ext cx="7749186" cy="1083501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1" i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Царькова</a:t>
            </a:r>
            <a:r>
              <a:rPr lang="ru-RU" sz="1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Елена Анатольевна, зам. начальника Центра развития профессионального образования ФГБОУ ВО Московский </a:t>
            </a:r>
            <a:r>
              <a:rPr lang="ru-RU" sz="1800" b="1" i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Политех</a:t>
            </a:r>
            <a:endParaRPr lang="ru-RU" sz="1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0778955-5511-4CB4-B4EE-2B5CF0E9BDB3}"/>
              </a:ext>
            </a:extLst>
          </p:cNvPr>
          <p:cNvSpPr/>
          <p:nvPr/>
        </p:nvSpPr>
        <p:spPr>
          <a:xfrm>
            <a:off x="914400" y="390625"/>
            <a:ext cx="3888419" cy="843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</a:rPr>
              <a:t>Московский Политехнический университет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6993" y="0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6992" y="5513852"/>
            <a:ext cx="697007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pic>
        <p:nvPicPr>
          <p:cNvPr id="12" name="Picture 2" descr="https://avatars.mds.yandex.net/get-altay/236825/2a0000015dcb6c3e1b7537837b7616440776/XXL">
            <a:extLst>
              <a:ext uri="{FF2B5EF4-FFF2-40B4-BE49-F238E27FC236}">
                <a16:creationId xmlns:a16="http://schemas.microsoft.com/office/drawing/2014/main" xmlns="" id="{F822D387-80BE-43F7-9CC9-07F9E1BA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5" y="533301"/>
            <a:ext cx="555071" cy="5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A9A3EE4F-184B-493C-A957-85EBABB7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71" y="484361"/>
            <a:ext cx="1700213" cy="6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012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3" y="133331"/>
            <a:ext cx="8784976" cy="65913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normalizeH="0" baseline="0" noProof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4780" y="203119"/>
            <a:ext cx="535524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Пример Кодировки Перечня </a:t>
            </a:r>
            <a:r>
              <a:rPr kumimoji="0" lang="ru-RU" sz="32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при актуализации</a:t>
            </a:r>
            <a:endParaRPr kumimoji="0" lang="ru-RU" sz="3200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2158" y="688297"/>
            <a:ext cx="2937731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ХХ.ХХ.ХХ. ХХ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203848" y="2130688"/>
            <a:ext cx="3096344" cy="0"/>
          </a:xfrm>
          <a:prstGeom prst="straightConnector1">
            <a:avLst/>
          </a:prstGeom>
          <a:ln w="34925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57349" y="2604247"/>
            <a:ext cx="271673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Уровень программы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0991" y="1716302"/>
            <a:ext cx="2484591" cy="3886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Укрупненная группа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6300192" y="1359360"/>
            <a:ext cx="0" cy="771328"/>
          </a:xfrm>
          <a:prstGeom prst="line">
            <a:avLst/>
          </a:prstGeom>
          <a:ln w="317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6876256" y="1359362"/>
            <a:ext cx="0" cy="1557935"/>
          </a:xfrm>
          <a:prstGeom prst="line">
            <a:avLst/>
          </a:prstGeom>
          <a:ln w="317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3635896" y="2917295"/>
            <a:ext cx="3240360" cy="0"/>
          </a:xfrm>
          <a:prstGeom prst="straightConnector1">
            <a:avLst/>
          </a:prstGeom>
          <a:ln w="34925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7452320" y="1333628"/>
            <a:ext cx="0" cy="2671436"/>
          </a:xfrm>
          <a:prstGeom prst="line">
            <a:avLst/>
          </a:prstGeom>
          <a:ln w="317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5940152" y="4005064"/>
            <a:ext cx="1512168" cy="0"/>
          </a:xfrm>
          <a:prstGeom prst="straightConnector1">
            <a:avLst/>
          </a:prstGeom>
          <a:ln w="34925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8028384" y="1333628"/>
            <a:ext cx="0" cy="4399628"/>
          </a:xfrm>
          <a:prstGeom prst="line">
            <a:avLst/>
          </a:prstGeom>
          <a:ln w="317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cxnSpLocks/>
          </p:cNvCxnSpPr>
          <p:nvPr/>
        </p:nvCxnSpPr>
        <p:spPr>
          <a:xfrm flipH="1">
            <a:off x="6769624" y="5733256"/>
            <a:ext cx="1258760" cy="0"/>
          </a:xfrm>
          <a:prstGeom prst="straightConnector1">
            <a:avLst/>
          </a:prstGeom>
          <a:ln w="34925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611713" y="2531939"/>
            <a:ext cx="2716752" cy="5436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0108" y="1640914"/>
            <a:ext cx="2450836" cy="5436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44408" y="1628800"/>
            <a:ext cx="720080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Определяется ФУМО СПО по согласованию с СПК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0989" y="3281026"/>
            <a:ext cx="5309040" cy="19366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Блок (гнездо), на который разрабатывается ФГОС: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объединяет несколько программ, направленных на освоение общих групп объектов (технологий, обслуживаемого оборудования, принципов управления процессами) и имеющие общий набор общепрофессиональных дисциплин.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730073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Пример ФГОС 09.02.07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0481" y="5446883"/>
            <a:ext cx="6189143" cy="12777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Блок программ,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состоящих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из набора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модулей, являющихся обязательными. Наименование программы формулируется таким образом, чтобы быть привлекательными на рынке образовательных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2468287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468182-A091-4E78-9E5F-8128E7A5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86" y="-8862"/>
            <a:ext cx="8229600" cy="773566"/>
          </a:xfrm>
        </p:spPr>
        <p:txBody>
          <a:bodyPr>
            <a:normAutofit/>
          </a:bodyPr>
          <a:lstStyle/>
          <a:p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Ежегодные темпы роста мирового рынка аддитивных технологий составляют 15%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74675-6015-4451-AC9C-A025FF130B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6437" y="822631"/>
            <a:ext cx="8229600" cy="91365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 сохранении темпов роста инвестиций на этом уровне объем рынка увеличится с 5,31млрд до 21,5 млрд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C10AA9BD-AA66-4179-B463-94F294722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476121"/>
              </p:ext>
            </p:extLst>
          </p:nvPr>
        </p:nvGraphicFramePr>
        <p:xfrm>
          <a:off x="-1044624" y="1556792"/>
          <a:ext cx="836432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CACD802-5E18-48D0-B889-8EB999300172}"/>
              </a:ext>
            </a:extLst>
          </p:cNvPr>
          <p:cNvSpPr/>
          <p:nvPr/>
        </p:nvSpPr>
        <p:spPr>
          <a:xfrm>
            <a:off x="3221951" y="5949280"/>
            <a:ext cx="5952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212745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рынка аддитивных технологий к 2025 году по направлениям использования</a:t>
            </a:r>
          </a:p>
          <a:p>
            <a:pPr algn="ctr">
              <a:defRPr sz="1200" b="1" i="0" u="none" strike="noStrike" kern="1200" baseline="0">
                <a:solidFill>
                  <a:srgbClr val="212745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Сегмент "Прочие" включает строительство, энергетику, пищевую промышленность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57EC357-7701-4E35-B472-1E15663BD02B}"/>
              </a:ext>
            </a:extLst>
          </p:cNvPr>
          <p:cNvSpPr/>
          <p:nvPr/>
        </p:nvSpPr>
        <p:spPr>
          <a:xfrm>
            <a:off x="7596336" y="1340768"/>
            <a:ext cx="1301227" cy="4608512"/>
          </a:xfrm>
          <a:prstGeom prst="rect">
            <a:avLst/>
          </a:prstGeom>
          <a:gradFill>
            <a:gsLst>
              <a:gs pos="0">
                <a:schemeClr val="bg1">
                  <a:shade val="60000"/>
                  <a:satMod val="300000"/>
                </a:schemeClr>
              </a:gs>
              <a:gs pos="30000">
                <a:schemeClr val="bg1">
                  <a:shade val="80000"/>
                  <a:satMod val="230000"/>
                </a:schemeClr>
              </a:gs>
              <a:gs pos="100000">
                <a:schemeClr val="bg1">
                  <a:tint val="97000"/>
                  <a:satMod val="22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Применение аддитивных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85607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encrypted-tbn3.gstatic.com/images?q=tbn:ANd9GcRZPdES8vvm5kLPhwuStoxeHH_AedXl9bRET-24D-H90jV2Ipwd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860100" cy="2568723"/>
          </a:xfrm>
          <a:prstGeom prst="rect">
            <a:avLst/>
          </a:prstGeom>
          <a:noFill/>
        </p:spPr>
      </p:pic>
      <p:pic>
        <p:nvPicPr>
          <p:cNvPr id="24582" name="Picture 6" descr="https://encrypted-tbn2.gstatic.com/images?q=tbn:ANd9GcQ7p54HGEjYIqPhm7Kirt18yw4uW2v-5WT4NTb8vsarPWM-ac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789040"/>
            <a:ext cx="3996443" cy="26642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908720"/>
            <a:ext cx="44644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Создание новых знаний прикладного характера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Разработка новых методов и технологий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Решение задач исследовательского и проектного характера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Ответственность за результат деятельности подразделений и организаций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3933056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Ведение технологического процесса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Разработка оптимальных режимов производства в соответствии с техническим заданием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Проведение необходимых технологических расчетов и оформление технической документации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Ответственность за результат деятельности группы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инженер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350100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техник</a:t>
            </a:r>
          </a:p>
        </p:txBody>
      </p:sp>
    </p:spTree>
    <p:extLst>
      <p:ext uri="{BB962C8B-B14F-4D97-AF65-F5344CB8AC3E}">
        <p14:creationId xmlns:p14="http://schemas.microsoft.com/office/powerpoint/2010/main" val="177886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81B5F2-24D0-48D3-8FDC-0A4FEFAD94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4360" y="1102568"/>
            <a:ext cx="8435280" cy="5638800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sz="1500" b="1" dirty="0">
                <a:solidFill>
                  <a:srgbClr val="333399"/>
                </a:solidFill>
                <a:ea typeface="Calibri" panose="020F0502020204030204" pitchFamily="34" charset="0"/>
              </a:rPr>
              <a:t>Проведен анализ развития производственных процессов, связанных с внедрением аддитивных технологий по различным видам экономической деятельности.</a:t>
            </a:r>
            <a:endParaRPr lang="ru-RU" sz="1300" b="1" dirty="0">
              <a:solidFill>
                <a:srgbClr val="333399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sz="1500" b="1" dirty="0">
                <a:solidFill>
                  <a:srgbClr val="333399"/>
                </a:solidFill>
                <a:ea typeface="Calibri" panose="020F0502020204030204" pitchFamily="34" charset="0"/>
              </a:rPr>
              <a:t>Проведено исследование актуальности, востребованности и целесообразности введения новой специальности, а также тенденций их возникновения и опыт введения в соответствующий перечень;</a:t>
            </a:r>
            <a:endParaRPr lang="ru-RU" sz="1300" b="1" dirty="0">
              <a:solidFill>
                <a:srgbClr val="333399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sz="1500" b="1" dirty="0">
                <a:solidFill>
                  <a:srgbClr val="333399"/>
                </a:solidFill>
                <a:ea typeface="Calibri" panose="020F0502020204030204" pitchFamily="34" charset="0"/>
              </a:rPr>
              <a:t>Разработана методика комплексного анализа содержания профессиональной деятельности для новой специальности.</a:t>
            </a:r>
            <a:endParaRPr lang="ru-RU" sz="1300" b="1" dirty="0">
              <a:solidFill>
                <a:srgbClr val="333399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sz="1500" b="1" dirty="0">
                <a:solidFill>
                  <a:srgbClr val="333399"/>
                </a:solidFill>
                <a:ea typeface="Calibri" panose="020F0502020204030204" pitchFamily="34" charset="0"/>
              </a:rPr>
              <a:t>Разработан пакет документов, сопровождающих введение новой специальности, включая проект функциональной карты новой специальности;</a:t>
            </a:r>
            <a:endParaRPr lang="ru-RU" sz="1300" b="1" dirty="0">
              <a:solidFill>
                <a:srgbClr val="333399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sz="1500" b="1" dirty="0">
                <a:solidFill>
                  <a:srgbClr val="333399"/>
                </a:solidFill>
                <a:ea typeface="Calibri" panose="020F0502020204030204" pitchFamily="34" charset="0"/>
              </a:rPr>
              <a:t>Разработан проект ФГОС, базисного учебного плана, экспертное обоснование целесообразности введения новой специальности.</a:t>
            </a:r>
            <a:endParaRPr lang="ru-RU" sz="1300" b="1" dirty="0">
              <a:solidFill>
                <a:srgbClr val="333399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sz="1500" b="1" dirty="0">
                <a:solidFill>
                  <a:srgbClr val="333399"/>
                </a:solidFill>
                <a:ea typeface="Calibri" panose="020F0502020204030204" pitchFamily="34" charset="0"/>
              </a:rPr>
              <a:t>Организована и проведена общественно-профессиональная экспертиза функциональной карты, проекта ФГОС по новой специальности с участием предприятий и организаций, осуществляющих деятельность в данном производственном сегменте.</a:t>
            </a:r>
            <a:endParaRPr lang="ru-RU" sz="1300" b="1" dirty="0">
              <a:solidFill>
                <a:srgbClr val="333399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sz="1500" b="1" dirty="0">
                <a:solidFill>
                  <a:srgbClr val="333399"/>
                </a:solidFill>
                <a:ea typeface="Calibri" panose="020F0502020204030204" pitchFamily="34" charset="0"/>
              </a:rPr>
              <a:t>Проведено обсуждение вопросов, связанных с внедрением ФГОС в рамках 3-х круглых столов с участием предприятий и организаций, а также всероссийских выставок, в том числе:</a:t>
            </a:r>
            <a:endParaRPr lang="ru-RU" sz="1300" b="1" dirty="0">
              <a:solidFill>
                <a:srgbClr val="333399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sz="1500" b="1" dirty="0">
                <a:solidFill>
                  <a:srgbClr val="333399"/>
                </a:solidFill>
                <a:ea typeface="Calibri" panose="020F0502020204030204" pitchFamily="34" charset="0"/>
              </a:rPr>
              <a:t>Осуществлено согласование с профильным Федеральным институтом развития образования.</a:t>
            </a:r>
            <a:endParaRPr lang="ru-RU" sz="1300" b="1" dirty="0">
              <a:solidFill>
                <a:srgbClr val="333399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sz="1500" b="1" dirty="0">
                <a:solidFill>
                  <a:srgbClr val="333399"/>
                </a:solidFill>
                <a:ea typeface="Calibri" panose="020F0502020204030204" pitchFamily="34" charset="0"/>
              </a:rPr>
              <a:t>Получена экспертная оценка  проекта ФГОС по специальности «Аддитивные технологии», представленная со стороны системы ВО (МГТУ «МАМИ»)</a:t>
            </a:r>
            <a:endParaRPr lang="ru-RU" sz="1300" b="1" dirty="0">
              <a:solidFill>
                <a:srgbClr val="333399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sz="1500" b="1" dirty="0">
                <a:solidFill>
                  <a:srgbClr val="333399"/>
                </a:solidFill>
                <a:ea typeface="Calibri" panose="020F0502020204030204" pitchFamily="34" charset="0"/>
              </a:rPr>
              <a:t>Осуществлено согласование проекта ФГОС с МИНПРОМТОРГ России по вопросам подтверждения актуальности выбранного направления для  российской экономики.</a:t>
            </a:r>
            <a:endParaRPr lang="ru-RU" sz="1300" b="1" dirty="0">
              <a:solidFill>
                <a:srgbClr val="333399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10260" algn="l"/>
              </a:tabLst>
            </a:pPr>
            <a:r>
              <a:rPr lang="ru-RU" sz="1500" b="1" dirty="0">
                <a:solidFill>
                  <a:srgbClr val="333399"/>
                </a:solidFill>
                <a:ea typeface="Calibri" panose="020F0502020204030204" pitchFamily="34" charset="0"/>
              </a:rPr>
              <a:t>Подготовлена документация для передачи на рассмотрение в Министерство образовании и науки Российской Федерации проекта ФГОС «Аддитивные технологии».</a:t>
            </a:r>
            <a:endParaRPr lang="ru-RU" sz="1300" b="1" dirty="0">
              <a:solidFill>
                <a:srgbClr val="333399"/>
              </a:solidFill>
              <a:ea typeface="Calibri" panose="020F0502020204030204" pitchFamily="34" charset="0"/>
            </a:endParaRPr>
          </a:p>
          <a:p>
            <a:endParaRPr lang="ru-RU" sz="1400" b="1" dirty="0">
              <a:solidFill>
                <a:srgbClr val="333399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CF3C60D-2DB4-466B-B482-CE7DB0499C82}"/>
              </a:ext>
            </a:extLst>
          </p:cNvPr>
          <p:cNvSpPr/>
          <p:nvPr/>
        </p:nvSpPr>
        <p:spPr>
          <a:xfrm>
            <a:off x="457200" y="116632"/>
            <a:ext cx="83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u="sng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Calibri" panose="020F0502020204030204" pitchFamily="34" charset="0"/>
              </a:rPr>
              <a:t>В процессе разработки проекта ФГОС СПО по специальности выполнены следующие работы:</a:t>
            </a:r>
            <a:endParaRPr lang="ru-RU" b="1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7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66EBE2-4512-4027-893E-1CA2245B94E4}"/>
              </a:ext>
            </a:extLst>
          </p:cNvPr>
          <p:cNvSpPr/>
          <p:nvPr/>
        </p:nvSpPr>
        <p:spPr>
          <a:xfrm>
            <a:off x="323528" y="284236"/>
            <a:ext cx="87484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МИНИСТЕРСТВО ТРУДА И СОЦИАЛЬНОЙ ЗАЩИТЫ РОССИЙСКОЙ ФЕДЕРАЦИИ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ПРИКАЗ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от 9 апреля 2018 г. N 215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О ВНЕСЕНИИ ИЗМЕНЕНИЙ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В НЕКОТОРЫЕ ВЫПУСКИ ЕДИНОГО ТАРИФНО-КВАЛИФИКАЦИОННОГО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СПРАВОЧНИКА РАБОТ И ПРОФЕССИЙ РАБОЧИХ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В Едином тарифно-квалификационном справочнике работ и профессий рабочих, выпуск 1, раздел "Профессии рабочих, общие для всех отраслей народного хозяйства", утвержденном постановлением Госкомтруда СССР и Секретариата ВЦСПС от 31 января 1985 г. N 31/3-30, исключить следующие квалификационные характеристики профессий рабочих: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"Дефектоскопист по газовому и жидкостному контролю" 2 - 6 разрядов (§ 43, 44, 45, 46, 47);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"Дефектоскопист по магнитному и ультразвуковому контролю" 2 - 6 разрядов (§ 48, 49, 50, 51, 52);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"Дефектоскопист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рентгено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-,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гаммаграфирования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 2 - 7 разрядов (§ 57, 58, 59, 60, 61, 61а).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В Едином тарифно-квалификационном справочнике работ и профессий рабочих, выпуск 2, раздел "Сварочные работы", утвержденном постановлением Минтруда России от 15 ноября 1999 г. N </a:t>
            </a:r>
            <a:r>
              <a:rPr lang="ru-RU" sz="1400" dirty="0">
                <a:solidFill>
                  <a:srgbClr val="1B6DFD"/>
                </a:solidFill>
                <a:latin typeface="inherit"/>
                <a:ea typeface="Times New Roman" panose="02020603050405020304" pitchFamily="18" charset="0"/>
                <a:hlinkClick r:id="rId2"/>
              </a:rPr>
              <a:t>45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исключить тарифно-квалификационные характеристики следующих профессий рабочих: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"Газорезчик" 1 - 5 разрядов (§ 1, 2, 3, 4, 5);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"Газосварщик" 2 - 6 разрядов (§ 6, 7, 8, 9, 10);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"Контролер сварочных работ" 2 - 7 разрядов (§ 11, 12, 13, 14, 15, 15а);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"Сварщик термитной сварки" 2 - 5 разрядов (§ 38, 39, 40, 41);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"Электрогазосварщик" 2 - 6 разрядов (§ 45, 46, 47, 48, 49);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"Электросварщик на автоматических и полуавтоматических машинах" 2 - 6 разрядов (§ 50, 51, 52, 53, 54);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"Электросварщик ручной сварки" 2 - 6 разрядов (§ 55, 56, 57, 58, 59).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В Едином тарифно-квалификационном справочнике работ и профессий рабочих, выпуск 27, раздел "Производство полимерных материалов и изделий из них", утвержденном постановлением Минтруда России от 20 февраля 2004 г. N </a:t>
            </a:r>
            <a:r>
              <a:rPr lang="ru-RU" sz="1400" dirty="0">
                <a:solidFill>
                  <a:srgbClr val="1B6DFD"/>
                </a:solidFill>
                <a:latin typeface="inherit"/>
                <a:ea typeface="Times New Roman" panose="02020603050405020304" pitchFamily="18" charset="0"/>
                <a:hlinkClick r:id="rId3"/>
              </a:rPr>
              <a:t>20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исключить тарифно-квалификационные характеристики профессии рабочего "Сварщик пластмасс" 1 - 4 разрядов (§ 226, 227, 228, 229).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1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13" y="188639"/>
            <a:ext cx="8461774" cy="84262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99"/>
                </a:solidFill>
                <a:latin typeface="+mn-lt"/>
              </a:rPr>
              <a:t>ФГОС СПО ПО ТОП-50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99"/>
                </a:solidFill>
                <a:latin typeface="+mn-lt"/>
              </a:rPr>
              <a:t>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99"/>
                </a:solidFill>
                <a:latin typeface="+mn-lt"/>
              </a:rPr>
              <a:t>ПО УГ 15.00.0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99"/>
                </a:solidFill>
                <a:latin typeface="+mn-lt"/>
              </a:rPr>
              <a:t>0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99"/>
                </a:solidFill>
                <a:latin typeface="+mn-lt"/>
              </a:rPr>
              <a:t>МАШИНОСТРОЕНИЕ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508" y="1257018"/>
            <a:ext cx="3186305" cy="842629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333399"/>
                </a:solidFill>
              </a:rPr>
              <a:t>14</a:t>
            </a:r>
            <a:r>
              <a:rPr lang="en-US" sz="2400" b="1" dirty="0">
                <a:solidFill>
                  <a:srgbClr val="333399"/>
                </a:solidFill>
              </a:rPr>
              <a:t> </a:t>
            </a:r>
            <a:r>
              <a:rPr lang="ru-RU" sz="2000" b="1" dirty="0">
                <a:solidFill>
                  <a:srgbClr val="333399"/>
                </a:solidFill>
              </a:rPr>
              <a:t>ФГОС по ТОП-50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77492" y="1257019"/>
            <a:ext cx="3853000" cy="842629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333399"/>
                </a:solidFill>
              </a:rPr>
              <a:t>27</a:t>
            </a:r>
            <a:r>
              <a:rPr lang="ru-RU" sz="2800" b="1" dirty="0">
                <a:solidFill>
                  <a:srgbClr val="333399"/>
                </a:solidFill>
              </a:rPr>
              <a:t> </a:t>
            </a:r>
            <a:r>
              <a:rPr lang="ru-RU" sz="2400" b="1" dirty="0" err="1">
                <a:solidFill>
                  <a:srgbClr val="333399"/>
                </a:solidFill>
              </a:rPr>
              <a:t>профстандартов</a:t>
            </a:r>
            <a:endParaRPr lang="ru-RU" sz="2400" b="1" dirty="0">
              <a:solidFill>
                <a:srgbClr val="33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204863"/>
            <a:ext cx="8406964" cy="449004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Актуализированные </a:t>
            </a:r>
            <a:r>
              <a:rPr lang="ru-RU" sz="2000" b="1" dirty="0" smtClean="0">
                <a:solidFill>
                  <a:srgbClr val="002060"/>
                </a:solidFill>
              </a:rPr>
              <a:t>ФГОС по УГ 15.00.00 Машиностроение: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15.01.09 Машинист лесозаготовительных и трелевочных машин</a:t>
            </a:r>
          </a:p>
          <a:p>
            <a:r>
              <a:rPr lang="ru-RU" dirty="0">
                <a:solidFill>
                  <a:srgbClr val="002060"/>
                </a:solidFill>
              </a:rPr>
              <a:t>15.01.10 Слесарь по ремонту лесозаготовительного оборудования</a:t>
            </a:r>
          </a:p>
          <a:p>
            <a:r>
              <a:rPr lang="ru-RU" dirty="0">
                <a:solidFill>
                  <a:srgbClr val="002060"/>
                </a:solidFill>
              </a:rPr>
              <a:t>15.01.20 Слесарь по контрольно-измерительным приборам и автоматике</a:t>
            </a:r>
          </a:p>
          <a:p>
            <a:r>
              <a:rPr lang="ru-RU" dirty="0">
                <a:solidFill>
                  <a:srgbClr val="002060"/>
                </a:solidFill>
              </a:rPr>
              <a:t>15.01.21 Электромонтер охранно-пожарной сигнализации</a:t>
            </a:r>
          </a:p>
          <a:p>
            <a:r>
              <a:rPr lang="ru-RU" dirty="0">
                <a:solidFill>
                  <a:srgbClr val="002060"/>
                </a:solidFill>
              </a:rPr>
              <a:t>15.02.04 Специальные машины и устройства</a:t>
            </a:r>
          </a:p>
          <a:p>
            <a:r>
              <a:rPr lang="ru-RU" dirty="0">
                <a:solidFill>
                  <a:srgbClr val="002060"/>
                </a:solidFill>
              </a:rPr>
              <a:t>15.02.05 Техническая эксплуатация оборудования в торговле и общественном питании</a:t>
            </a:r>
          </a:p>
          <a:p>
            <a:r>
              <a:rPr lang="ru-RU" dirty="0">
                <a:solidFill>
                  <a:srgbClr val="002060"/>
                </a:solidFill>
              </a:rPr>
              <a:t>15.02.06 Монтаж и техническая эксплуатация холодильно-компрессорных машин и установок (по отраслям)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u="sng" dirty="0">
                <a:solidFill>
                  <a:srgbClr val="002060"/>
                </a:solidFill>
              </a:rPr>
              <a:t>Начата разработка примерной основной программы по профессии </a:t>
            </a:r>
            <a:r>
              <a:rPr lang="ru-RU" dirty="0">
                <a:solidFill>
                  <a:srgbClr val="002060"/>
                </a:solidFill>
              </a:rPr>
              <a:t>«Наладчик кузнечно-прессового оборудования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689669" y="1392059"/>
            <a:ext cx="1008112" cy="484632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9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124744"/>
          <a:ext cx="8712968" cy="377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56082" y="4812906"/>
            <a:ext cx="2520280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Примерная программа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6857" cy="7193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Порядок разработки и актуализации ФГОС СПО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80" y="1253546"/>
            <a:ext cx="2167417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ФГОС СПО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626659" y="1609917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верх стрелка 10"/>
          <p:cNvSpPr/>
          <p:nvPr/>
        </p:nvSpPr>
        <p:spPr>
          <a:xfrm rot="21004673">
            <a:off x="986684" y="2551132"/>
            <a:ext cx="1236436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0991181">
            <a:off x="2468418" y="2146191"/>
            <a:ext cx="1227955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0951250">
            <a:off x="3902925" y="1763097"/>
            <a:ext cx="1172198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9690703">
            <a:off x="2822982" y="3321506"/>
            <a:ext cx="1113609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9690703">
            <a:off x="1422535" y="3747638"/>
            <a:ext cx="1113609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8" name="Объект 5"/>
          <p:cNvGraphicFramePr>
            <a:graphicFrameLocks/>
          </p:cNvGraphicFramePr>
          <p:nvPr>
            <p:extLst/>
          </p:nvPr>
        </p:nvGraphicFramePr>
        <p:xfrm>
          <a:off x="376594" y="3284984"/>
          <a:ext cx="8515886" cy="345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Выгнутая вверх стрелка 21"/>
          <p:cNvSpPr/>
          <p:nvPr/>
        </p:nvSpPr>
        <p:spPr>
          <a:xfrm rot="20951250">
            <a:off x="5400962" y="1436102"/>
            <a:ext cx="1172198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20951250">
            <a:off x="6847279" y="1085457"/>
            <a:ext cx="1172198" cy="504056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3171109" y="3488914"/>
            <a:ext cx="381898" cy="6210443"/>
          </a:xfrm>
          <a:prstGeom prst="rightBrace">
            <a:avLst>
              <a:gd name="adj1" fmla="val 111346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22834" y="5749010"/>
            <a:ext cx="3557277" cy="65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Дискуссионная площадка в ЦРПО  МОСПОЛИТЕХА </a:t>
            </a:r>
          </a:p>
        </p:txBody>
      </p:sp>
    </p:spTree>
    <p:extLst>
      <p:ext uri="{BB962C8B-B14F-4D97-AF65-F5344CB8AC3E}">
        <p14:creationId xmlns:p14="http://schemas.microsoft.com/office/powerpoint/2010/main" val="115472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2727269"/>
            <a:ext cx="8712968" cy="3836461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006" indent="0">
              <a:buNone/>
            </a:pPr>
            <a:endParaRPr lang="ru-RU" sz="2000" b="1" i="1" dirty="0"/>
          </a:p>
          <a:p>
            <a:pPr algn="just"/>
            <a:r>
              <a:rPr lang="ru-RU" sz="2000" b="1" dirty="0"/>
              <a:t>б) внедрение </a:t>
            </a:r>
            <a:r>
              <a:rPr lang="ru-RU" sz="2000" b="1" dirty="0">
                <a:solidFill>
                  <a:srgbClr val="C00000"/>
                </a:solidFill>
              </a:rPr>
              <a:t>демонстрационного экзамена по стандартам «</a:t>
            </a:r>
            <a:r>
              <a:rPr lang="ru-RU" sz="2000" b="1" dirty="0" err="1">
                <a:solidFill>
                  <a:srgbClr val="C00000"/>
                </a:solidFill>
              </a:rPr>
              <a:t>Ворлдскиллс</a:t>
            </a:r>
            <a:r>
              <a:rPr lang="ru-RU" sz="2000" b="1" dirty="0">
                <a:solidFill>
                  <a:srgbClr val="C00000"/>
                </a:solidFill>
              </a:rPr>
              <a:t> Россия» в качестве государственной итоговой аттестации по образовательным программам СПО</a:t>
            </a:r>
            <a:r>
              <a:rPr lang="ru-RU" sz="2000" b="1" dirty="0"/>
              <a:t>, предусмотрев в том числе, что результаты демонстрационного экзамена по стандартам «</a:t>
            </a:r>
            <a:r>
              <a:rPr lang="ru-RU" sz="2000" b="1" dirty="0" err="1"/>
              <a:t>Ворлдскиллс</a:t>
            </a:r>
            <a:r>
              <a:rPr lang="ru-RU" sz="2000" b="1" dirty="0"/>
              <a:t> Россия» и участия в чемпионатах по профессиональному мастерству по стандартам «</a:t>
            </a:r>
            <a:r>
              <a:rPr lang="ru-RU" sz="2000" b="1" dirty="0" err="1"/>
              <a:t>Ворлдскиллс</a:t>
            </a:r>
            <a:r>
              <a:rPr lang="ru-RU" sz="2000" b="1" dirty="0"/>
              <a:t>» приравниваются к результатам государственной итоговой аттестации, а также внесение соответствующих изменений в законодательство Российской Федерации.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9532" y="1259523"/>
            <a:ext cx="8568952" cy="13058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dk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2. Правительству Российской Федерации совместно с органами исполнительной власти субъектов Российской Федерации и при участии союза «Агентство развития профессиональных сообществ и рабочих кадров «Молодые профессионалы (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Ворлдскиллс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 Россия)» обеспечить: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5BC266A-01D6-4B9C-9736-E202AAC4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06985"/>
            <a:ext cx="8712968" cy="9906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Перечень поручений от 29 декабря 2016 года по итогам встречи с членами национальной сборной России по профессиональному мастерству, состоявшейся 9 декабря 2016 года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ED10B7A-65F7-4D4F-9C1C-FDFB817E8C94}"/>
              </a:ext>
            </a:extLst>
          </p:cNvPr>
          <p:cNvSpPr/>
          <p:nvPr/>
        </p:nvSpPr>
        <p:spPr>
          <a:xfrm>
            <a:off x="611560" y="3342149"/>
            <a:ext cx="8208912" cy="648072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endParaRPr lang="ru-RU" sz="1477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60648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поручений президента по организации демонстрационного экзамена в СПО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666185"/>
            <a:ext cx="828092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defTabSz="342900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механизму распространения наилучших практик внедрения демонстрационного экзамена с учётом стандартов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Россия» в составе государственной итоговой аттестации по образовательным программам среднего профессионального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48478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20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2 ноября 2017 года: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Times New Roman"/>
                <a:cs typeface="Times New Roman"/>
              </a:rPr>
              <a:t>Правительству РФ совместно с союзом «Агентство развития профессиональных сообществ и рабочих кадров «Молодые профессионалы (</a:t>
            </a: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Times New Roman"/>
                <a:cs typeface="Times New Roman"/>
              </a:rPr>
              <a:t>Ворлдскиллс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Times New Roman"/>
                <a:cs typeface="Times New Roman"/>
              </a:rPr>
              <a:t> Россия)» и органами исполнительной власти субъектов РФ </a:t>
            </a:r>
            <a:r>
              <a:rPr lang="ru-RU" sz="20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Times New Roman"/>
                <a:cs typeface="Times New Roman"/>
              </a:rPr>
              <a:t>представить предложения по:</a:t>
            </a:r>
          </a:p>
        </p:txBody>
      </p:sp>
    </p:spTree>
    <p:extLst>
      <p:ext uri="{BB962C8B-B14F-4D97-AF65-F5344CB8AC3E}">
        <p14:creationId xmlns:p14="http://schemas.microsoft.com/office/powerpoint/2010/main" val="3714400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E09D29-3F8A-4BE7-BD02-BF86745E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Президент утвердил перечень поручений по итогам рабочей поездки в Свердловскую область, состоявшейся 6 марта 2018 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6C74E9-A5FE-45AD-9085-E754BC1E4C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218120" cy="4530725"/>
          </a:xfrm>
        </p:spPr>
        <p:txBody>
          <a:bodyPr>
            <a:no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1. Правительству Российской Федерации совместно с органами исполнительной власти субъектов Российской Федерации и Союзом «Агентство развития профессиональных сообществ и рабочих кадров «Молодые профессионалы (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Ворлдскиллс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Россия)» с учётом ранее данных поручений обеспечить:</a:t>
            </a: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а) использование в системе СПО стандартов «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Ворлдскиллс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» как базовых принципов объективной оценки результатов подготовки рабочих кадров;</a:t>
            </a:r>
          </a:p>
          <a:p>
            <a:pPr marL="0" indent="0">
              <a:buNone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б) увеличение до 50 процентов доли организаций, которые реализуют образовательные программы СПО и в которых демонстрационный экзамен по стандартам «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Ворлдскиллс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» является одной из форм государственной итоговой аттестации.</a:t>
            </a: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7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5E3DA9-046A-4F37-ACD7-AB004E1A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98" y="332656"/>
            <a:ext cx="8445623" cy="9906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ПРОГНОЗ ДОЛГОСРОЧНОГО СОЦИАЛЬНО-ЭКОНОМИЧЕСКОГО РАЗВИТИЯ РОССИЙСКОЙ ФЕДЕРАЦИИ НА ПЕРИОД ДО 2030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580B38-5F96-4E2D-999D-94797164A5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767840"/>
            <a:ext cx="8589640" cy="4937760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Основной вектор глобальной инновационной динамики будет в значительной степени определяться ускоренным развитием конвергентных нано-, </a:t>
            </a:r>
            <a:r>
              <a:rPr lang="ru-RU" sz="2800" b="1" dirty="0" err="1">
                <a:solidFill>
                  <a:srgbClr val="002060"/>
                </a:solidFill>
              </a:rPr>
              <a:t>био</a:t>
            </a:r>
            <a:r>
              <a:rPr lang="ru-RU" sz="2800" b="1" dirty="0">
                <a:solidFill>
                  <a:srgbClr val="002060"/>
                </a:solidFill>
              </a:rPr>
              <a:t>- и </a:t>
            </a:r>
            <a:r>
              <a:rPr lang="ru-RU" sz="2800" b="1" dirty="0" err="1">
                <a:solidFill>
                  <a:srgbClr val="002060"/>
                </a:solidFill>
              </a:rPr>
              <a:t>инфотехнологий</a:t>
            </a:r>
            <a:r>
              <a:rPr lang="ru-RU" sz="2800" b="1" dirty="0">
                <a:solidFill>
                  <a:srgbClr val="002060"/>
                </a:solidFill>
              </a:rPr>
              <a:t>, когнитивных технологий. Приложения новых технологий не только станут основой для формирования новых рынков, но и существенно повлияют на облик традиционных областей (энергетики, транспорта, промышленного производства и др.). </a:t>
            </a:r>
          </a:p>
        </p:txBody>
      </p:sp>
    </p:spTree>
    <p:extLst>
      <p:ext uri="{BB962C8B-B14F-4D97-AF65-F5344CB8AC3E}">
        <p14:creationId xmlns:p14="http://schemas.microsoft.com/office/powerpoint/2010/main" val="253418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E09D29-3F8A-4BE7-BD02-BF86745E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Президент утвердил перечень поручений по итогам рабочей поездки в Свердловскую область, состоявшейся 6 марта 2018 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6C74E9-A5FE-45AD-9085-E754BC1E4C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748464" cy="4530725"/>
          </a:xfrm>
        </p:spPr>
        <p:txBody>
          <a:bodyPr>
            <a:noAutofit/>
          </a:bodyPr>
          <a:lstStyle/>
          <a:p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в) создание, в том числе на базе лучших профессиональных образовательных организаций, центров опережающей профессиональной подготовки, предусмотрев предоставление им возможности: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использования совместно с другими профессиональными образовательными организациями современного оборудования для подготовки, переподготовки и повышения квалификации граждан по наиболее востребованным и перспективным профессиям на уровне, соответствующем стандартам «</a:t>
            </a:r>
            <a:r>
              <a:rPr lang="ru-RU" sz="1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Ворлдскиллс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», в том числе по программе ускоренного обучения;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реализации программ повышения квалификации педагогов и мастеров производственного обучения профессиональных образовательных организаций;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проведения демонстрационного экзамена по стандартам «</a:t>
            </a:r>
            <a:r>
              <a:rPr lang="ru-RU" sz="1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Ворлдскиллс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» для лиц, освоивших образовательные программы СПО</a:t>
            </a:r>
          </a:p>
          <a:p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3. Союзу «Агентство развития профессиональных сообществ и рабочих кадров «Молодые профессионалы (</a:t>
            </a:r>
            <a:r>
              <a:rPr lang="ru-RU" sz="1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Ворлдскиллс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Россия)» обеспечить доступность размещаемой в информационно-телекоммуникационной сети «Интернет» информации об актуальных требованиях к компетенциям лиц, завершивших обучение по образовательным программам СПО, и условиям проведения демонстрационного экзамена по стандартам «</a:t>
            </a:r>
            <a:r>
              <a:rPr lang="ru-RU" sz="1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Ворлдскиллс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».</a:t>
            </a:r>
          </a:p>
          <a:p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0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579296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Внедрение демонстрационного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экзамена-2018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1959" y="2263181"/>
            <a:ext cx="8074457" cy="4406179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800" b="1" spc="-10" dirty="0">
                <a:solidFill>
                  <a:srgbClr val="002060"/>
                </a:solidFill>
                <a:ea typeface="Times New Roman"/>
              </a:rPr>
              <a:t>08.01.24 Мастер столярно-плотничных, паркетных и стекольных работ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spc="-10" dirty="0">
                <a:solidFill>
                  <a:srgbClr val="002060"/>
                </a:solidFill>
                <a:ea typeface="Times New Roman"/>
              </a:rPr>
              <a:t>08.01.25 Мастер отделочных строительных и декоративных работ 08.01.26 Мастер по обслуживанию и ремонту инженерных систем жилищно-коммунального хозяйства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spc="-10" dirty="0">
                <a:solidFill>
                  <a:srgbClr val="002060"/>
                </a:solidFill>
                <a:ea typeface="Times New Roman"/>
              </a:rPr>
              <a:t>15.01.32 Оператор станков с программным управлением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spc="-10" dirty="0">
                <a:solidFill>
                  <a:srgbClr val="002060"/>
                </a:solidFill>
                <a:ea typeface="Times New Roman"/>
              </a:rPr>
              <a:t>15.01.33 Токарь на станках с числовым программным управлением,  15.01.34 Фрезеровщик на станках с числовым программным управлением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spc="-10" dirty="0">
                <a:solidFill>
                  <a:srgbClr val="002060"/>
                </a:solidFill>
                <a:ea typeface="Times New Roman"/>
              </a:rPr>
              <a:t>15.01.36 </a:t>
            </a:r>
            <a:r>
              <a:rPr lang="ru-RU" sz="1800" b="1" spc="-10" dirty="0" err="1">
                <a:solidFill>
                  <a:srgbClr val="002060"/>
                </a:solidFill>
                <a:ea typeface="Times New Roman"/>
              </a:rPr>
              <a:t>Дефектоскопист</a:t>
            </a:r>
            <a:r>
              <a:rPr lang="ru-RU" sz="1800" b="1" spc="-10" dirty="0">
                <a:solidFill>
                  <a:srgbClr val="002060"/>
                </a:solidFill>
                <a:ea typeface="Times New Roman"/>
              </a:rPr>
              <a:t>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spc="-10" dirty="0">
                <a:solidFill>
                  <a:srgbClr val="002060"/>
                </a:solidFill>
                <a:ea typeface="Times New Roman"/>
              </a:rPr>
              <a:t>18.01.33 Лаборант по контролю качества сырья, реактивов промежуточных продуктов, готовой продукции, отходов производства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spc="-10" dirty="0">
                <a:solidFill>
                  <a:srgbClr val="002060"/>
                </a:solidFill>
                <a:ea typeface="Times New Roman"/>
              </a:rPr>
              <a:t>23.01.17 Мастер по ремонту и обслуживанию автомобилей</a:t>
            </a:r>
            <a:endParaRPr lang="ru-RU" sz="1100" b="1" dirty="0">
              <a:solidFill>
                <a:srgbClr val="002060"/>
              </a:solidFill>
              <a:ea typeface="Times New Roman"/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41959" y="1196752"/>
            <a:ext cx="3384376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2700">
                  <a:solidFill>
                    <a:srgbClr val="666699">
                      <a:satMod val="155000"/>
                    </a:srgbClr>
                  </a:solidFill>
                  <a:prstDash val="solid"/>
                </a:ln>
                <a:solidFill>
                  <a:srgbClr val="FFCAAA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</a:rPr>
              <a:t>9 профессий ТОП-50</a:t>
            </a:r>
            <a:endParaRPr lang="ru-RU" sz="2000" b="1" dirty="0">
              <a:ln w="12700">
                <a:solidFill>
                  <a:srgbClr val="666699">
                    <a:satMod val="155000"/>
                  </a:srgbClr>
                </a:solidFill>
                <a:prstDash val="solid"/>
              </a:ln>
              <a:solidFill>
                <a:srgbClr val="FFCAAA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95937" y="1247841"/>
            <a:ext cx="4168287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44 образовательные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20097" y="3044959"/>
            <a:ext cx="710463" cy="2468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vert270" rtlCol="0" anchor="ctr"/>
          <a:lstStyle/>
          <a:p>
            <a:pPr algn="ctr">
              <a:defRPr/>
            </a:pPr>
            <a:r>
              <a:rPr lang="ru-RU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20091" y="5513852"/>
            <a:ext cx="710462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46993" y="0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1059726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20097" y="3044959"/>
            <a:ext cx="710463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20090" y="5513852"/>
            <a:ext cx="710463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7848872" cy="648072"/>
          </a:xfrm>
        </p:spPr>
        <p:txBody>
          <a:bodyPr>
            <a:no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3333CC"/>
                </a:solidFill>
              </a:rPr>
              <a:t>Количество образовательных организаций, программы ГИА которых завершаются демонстрационным экзаменом (в разрезе 24-х регионов)</a:t>
            </a:r>
          </a:p>
          <a:p>
            <a:endParaRPr lang="ru-RU" dirty="0">
              <a:solidFill>
                <a:srgbClr val="3333CC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323528" y="836712"/>
          <a:ext cx="799288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446993" y="0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1703833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/>
          </p:nvPr>
        </p:nvGraphicFramePr>
        <p:xfrm>
          <a:off x="179512" y="260648"/>
          <a:ext cx="813690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6633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rgbClr val="3333CC"/>
                </a:solidFill>
              </a:rPr>
              <a:t>Количество организаций, реализующих в 2018 году конкретное  сочетание квалификаций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20097" y="3044959"/>
            <a:ext cx="710463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20093" y="5513852"/>
            <a:ext cx="710460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46993" y="0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4002267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Саратовская область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3781107"/>
              </p:ext>
            </p:extLst>
          </p:nvPr>
        </p:nvGraphicFramePr>
        <p:xfrm>
          <a:off x="323528" y="1628800"/>
          <a:ext cx="8568952" cy="4500627"/>
        </p:xfrm>
        <a:graphic>
          <a:graphicData uri="http://schemas.openxmlformats.org/drawingml/2006/table">
            <a:tbl>
              <a:tblPr firstRow="1" firstCol="1" bandRow="1"/>
              <a:tblGrid>
                <a:gridCol w="4248472"/>
                <a:gridCol w="4320480"/>
              </a:tblGrid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образовательной организации</a:t>
                      </a:r>
                      <a:endParaRPr lang="ru-RU" sz="3600" b="1" dirty="0">
                        <a:solidFill>
                          <a:srgbClr val="33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33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профессии по ТОП-50</a:t>
                      </a:r>
                      <a:endParaRPr lang="ru-RU" sz="3600" b="1" dirty="0">
                        <a:solidFill>
                          <a:srgbClr val="33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Саратовский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политехнический колледж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08.01.26 Мастер по ремонту и обслуживанию систем жилищно-коммунального хозяйства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Новоузенский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агротехнологический техникум Саратовская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обл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23.01.17.  Мастер по ремонту и обслуживанию автомобилей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31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20097" y="3044959"/>
            <a:ext cx="710463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20093" y="5513852"/>
            <a:ext cx="710460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7848872" cy="648072"/>
          </a:xfrm>
        </p:spPr>
        <p:txBody>
          <a:bodyPr>
            <a:no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3333CC"/>
                </a:solidFill>
              </a:rPr>
              <a:t>Количество выпускников образовательных организаций планируемых к сдачи ДЭ в июне 2018 года  (в разрезе 24-х регионов)</a:t>
            </a:r>
          </a:p>
          <a:p>
            <a:endParaRPr lang="ru-RU" sz="4000" dirty="0">
              <a:solidFill>
                <a:srgbClr val="3333CC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107504" y="764704"/>
          <a:ext cx="8424936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FC72ABB-51ED-4158-8D72-50734959127B}"/>
              </a:ext>
            </a:extLst>
          </p:cNvPr>
          <p:cNvSpPr/>
          <p:nvPr/>
        </p:nvSpPr>
        <p:spPr>
          <a:xfrm>
            <a:off x="8446993" y="0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4271403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5537" y="483187"/>
            <a:ext cx="8064896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800"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Calibri"/>
                <a:cs typeface="Arial" charset="0"/>
              </a:rPr>
              <a:t>Нормативные документы, регулирующие проведение государственной итоговой аттестации с применением демонстрационного экзамена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" y="2305050"/>
            <a:ext cx="7712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Федеральный закон от 29.12.2012 N </a:t>
            </a: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273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-ФЗ (ред. от 29.12.2017) «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Об образовании в Российской Федерации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»  Ст. 59 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227" y="3429000"/>
            <a:ext cx="7712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Приказ Министерства образования и науки РФ от 16 августа 2013 г. N </a:t>
            </a: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968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 "Об утверждении 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Порядка проведения государственной итоговой аттестации 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по образовательным программам среднего профессионального образования» с изменениями и дополнениями от: 31 января 2014 г. (№ 74), 17 ноября 2017 г. от 17.11.2017 г. № 1138.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109" y="5559314"/>
            <a:ext cx="8172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Федеральный государственный образовательный стандарт 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среднего профессионального образования по профессии, специальности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C86AD6-05EA-471C-8DB3-1F9EF3EA3B78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6CA6A1F-92C5-4F06-9494-7751EE9B1D8F}"/>
              </a:ext>
            </a:extLst>
          </p:cNvPr>
          <p:cNvSpPr/>
          <p:nvPr/>
        </p:nvSpPr>
        <p:spPr>
          <a:xfrm>
            <a:off x="8460432" y="5511606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CEA2A87-44D1-4D4D-BC52-0CAF0F8D1D3C}"/>
              </a:ext>
            </a:extLst>
          </p:cNvPr>
          <p:cNvSpPr/>
          <p:nvPr/>
        </p:nvSpPr>
        <p:spPr>
          <a:xfrm>
            <a:off x="8446993" y="0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1323126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5880" y="154935"/>
            <a:ext cx="765827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800">
              <a:defRPr/>
            </a:pPr>
            <a:r>
              <a:rPr lang="ru-RU" sz="3200" b="1" dirty="0">
                <a:ln/>
                <a:solidFill>
                  <a:srgbClr val="7030A0"/>
                </a:solidFill>
                <a:latin typeface="Calibri"/>
                <a:cs typeface="Arial" charset="0"/>
              </a:rPr>
              <a:t>Нормативные документы, регулирующие проведение государственной итоговой аттестации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164" y="1805638"/>
            <a:ext cx="783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Федеральный закон от 29.12.2012 N 273-ФЗ (ред. от 29.12.2017) "Об образовании в Российской Федерации"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Статья 59. Итоговая аттестация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545" y="2902344"/>
            <a:ext cx="80110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1. Итоговая аттестация представляет собой 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форму оценки степени и уровня освоения обучающимися образовательной программы.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3. Итоговая аттестация, завершающая освоение основных образовательных программ основного общего и среднего общего образования, основных профессиональных образовательных программ, является обязательной 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и проводится в порядке и в форме, которые установлены образовательной организацией,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если иное не установлено настоящим Федеральным законом.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16. К проведению государственной итоговой аттестации по основным профессиональным образовательным программам 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привлекаются представители работодателей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или их объединений.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D4E5A71-71AB-4CD5-A1E8-DEABCF42C073}"/>
              </a:ext>
            </a:extLst>
          </p:cNvPr>
          <p:cNvSpPr/>
          <p:nvPr/>
        </p:nvSpPr>
        <p:spPr>
          <a:xfrm>
            <a:off x="8446993" y="0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 2018 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7FC6497-F12E-49DA-B465-7CC0933964EC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58C3C99-70F6-4195-918A-15FCF80A6995}"/>
              </a:ext>
            </a:extLst>
          </p:cNvPr>
          <p:cNvSpPr/>
          <p:nvPr/>
        </p:nvSpPr>
        <p:spPr>
          <a:xfrm>
            <a:off x="8460432" y="5511606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</p:spTree>
    <p:extLst>
      <p:ext uri="{BB962C8B-B14F-4D97-AF65-F5344CB8AC3E}">
        <p14:creationId xmlns:p14="http://schemas.microsoft.com/office/powerpoint/2010/main" val="2526008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23" y="1"/>
            <a:ext cx="7220969" cy="35387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latin typeface="Arial"/>
                <a:ea typeface="Times New Roman"/>
                <a:cs typeface="Times New Roman"/>
              </a:rPr>
              <a:t>ПРИКАЗ  от 17 ноября 2017 г. N 1138  </a:t>
            </a:r>
            <a:br>
              <a:rPr lang="ru-RU" sz="2000" b="1" dirty="0">
                <a:latin typeface="Arial"/>
                <a:ea typeface="Times New Roman"/>
                <a:cs typeface="Times New Roman"/>
              </a:rPr>
            </a:br>
            <a:r>
              <a:rPr lang="ru-RU" sz="2000" b="1" dirty="0">
                <a:latin typeface="Arial"/>
                <a:ea typeface="Times New Roman"/>
                <a:cs typeface="Times New Roman"/>
              </a:rPr>
              <a:t>О ВНЕСЕНИИ   ИЗМЕНЕНИЙ</a:t>
            </a:r>
            <a:r>
              <a:rPr lang="en-US" sz="2000" b="1" dirty="0">
                <a:latin typeface="Arial"/>
                <a:ea typeface="Times New Roman"/>
                <a:cs typeface="Times New Roman"/>
              </a:rPr>
              <a:t>   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В ПОРЯДОК ПРОВЕДЕНИЯ ГОСУДАРСТВЕННОЙ ИТОГОВОЙ АТТЕСТАЦИИ   ПО ОБРАЗОВАТЕЛЬНЫМ ПРОГРАММАМ СРЕДНЕГО ПРОФЕССИОНАЛЬНОГО   ОБРАЗОВАНИЯ, УТВЕРЖДЕННЫЙ ПРИКАЗОМ МИНИСТЕРСТВА ОБРАЗОВАНИЯ</a:t>
            </a:r>
            <a:r>
              <a:rPr lang="en-US" sz="2000" b="1" dirty="0">
                <a:latin typeface="Arial"/>
                <a:ea typeface="Times New Roman"/>
                <a:cs typeface="Times New Roman"/>
              </a:rPr>
              <a:t>   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И НАУКИ РОССИЙСКОЙ ФЕДЕРАЦИИ ОТ 16 АВГУСТА 2013 Г. N 968</a:t>
            </a:r>
            <a:endParaRPr lang="ru-RU" sz="2000" b="1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20095" y="3044959"/>
            <a:ext cx="723909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33538" y="5513852"/>
            <a:ext cx="710462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16532" y="620688"/>
            <a:ext cx="936104" cy="35387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C00000"/>
                </a:solidFill>
              </a:rPr>
              <a:t>!</a:t>
            </a:r>
            <a:endParaRPr lang="ru-RU" sz="199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3420" y="5249866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 algn="just">
              <a:spcBef>
                <a:spcPct val="20000"/>
              </a:spcBef>
              <a:buClr>
                <a:srgbClr val="4F81BD"/>
              </a:buClr>
              <a:defRPr/>
            </a:pPr>
            <a:r>
              <a:rPr lang="ru-RU" sz="2000" b="1" dirty="0">
                <a:solidFill>
                  <a:prstClr val="black"/>
                </a:solidFill>
              </a:rPr>
              <a:t>…….В случае проведения демонстрационного экзамена в состав ГЭК входят также эксперты союза "Агентство развития профессиональных сообществ и рабочих кадров "Молодые профессионалы (</a:t>
            </a:r>
            <a:r>
              <a:rPr lang="ru-RU" sz="2000" b="1" dirty="0" err="1">
                <a:solidFill>
                  <a:prstClr val="black"/>
                </a:solidFill>
              </a:rPr>
              <a:t>Ворлдскиллс</a:t>
            </a:r>
            <a:r>
              <a:rPr lang="ru-RU" sz="2000" b="1" dirty="0">
                <a:solidFill>
                  <a:prstClr val="black"/>
                </a:solidFill>
              </a:rPr>
              <a:t> Россия)" (далее - союз)."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8380" y="4019109"/>
            <a:ext cx="7272808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Times New Roman"/>
                <a:cs typeface="Times New Roman"/>
              </a:rPr>
              <a:t>1. Абзац второй пункта 6 изложить в следующей редакции: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46993" y="0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2550852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8" y="332656"/>
            <a:ext cx="7836024" cy="421556"/>
          </a:xfrm>
        </p:spPr>
        <p:txBody>
          <a:bodyPr/>
          <a:lstStyle/>
          <a:p>
            <a:pPr algn="ctr"/>
            <a:r>
              <a:rPr lang="ru-RU" sz="4000" b="1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n-lt"/>
              </a:rPr>
              <a:t>Сравнительный анализ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270317"/>
              </p:ext>
            </p:extLst>
          </p:nvPr>
        </p:nvGraphicFramePr>
        <p:xfrm>
          <a:off x="140338" y="1268760"/>
          <a:ext cx="8136904" cy="515924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489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7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5302">
                <a:tc>
                  <a:txBody>
                    <a:bodyPr/>
                    <a:lstStyle/>
                    <a:p>
                      <a:r>
                        <a:rPr kumimoji="0" lang="ru-RU" sz="240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ФГОС по ТОП-50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ФГОС СПО (3-е поколение)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39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Пункт 10 изложить в следующей редакции:</a:t>
                      </a:r>
                    </a:p>
                    <a:p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"10. Формами ГИА  по образовательным программам СПО </a:t>
                      </a: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соответствии с ФГОС среднего профессионального образования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являются:</a:t>
                      </a:r>
                    </a:p>
                    <a:p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1) защита выпускной квалификационной работы </a:t>
                      </a:r>
                    </a:p>
                    <a:p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       и (или) </a:t>
                      </a:r>
                    </a:p>
                    <a:p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2) государственный(</a:t>
                      </a:r>
                      <a:r>
                        <a:rPr kumimoji="0" lang="ru-RU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ые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экзамен(ы), в том числе в виде демонстрационного экзамена"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 Формами государственной итоговой аттестации по образовательным программам среднего профессионального образования являются: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1) защита выпускной квалификационной работы;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2) государственный экзамен (вводится по усмотрению образовательной организации).</a:t>
                      </a:r>
                    </a:p>
                    <a:p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433538" y="4992638"/>
            <a:ext cx="710462" cy="5966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ФГОС СПО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8043" y="3044956"/>
            <a:ext cx="683568" cy="194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</a:rPr>
              <a:t>ГИА-2018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66939" y="0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180754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987CEA-1488-4CF4-A37A-37310F6E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/>
              <a:t>УКАЗ ПРЕЗИДЕНТА РОССИЙСКОЙ ФЕДЕРАЦИИ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от 07 мая 2018 года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41B118-AFB4-4067-A45F-F6A3F1623B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08823"/>
            <a:ext cx="4224724" cy="1944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</a:rPr>
              <a:t>формирование системы методической и организационной поддержки повышения производительности труда на предприятиях;</a:t>
            </a:r>
          </a:p>
          <a:p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AB0B161-4DC7-4F09-8710-8B73841C4A99}"/>
              </a:ext>
            </a:extLst>
          </p:cNvPr>
          <p:cNvSpPr/>
          <p:nvPr/>
        </p:nvSpPr>
        <p:spPr>
          <a:xfrm>
            <a:off x="4932040" y="3463958"/>
            <a:ext cx="3767454" cy="3125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000" b="1" dirty="0">
                <a:solidFill>
                  <a:srgbClr val="002060"/>
                </a:solidFill>
              </a:rPr>
              <a:t>модернизация профессионального образования, в том числе посредством внедрения адаптивных, практико-ориентированных и гибких образовательных программ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EED756-AEC8-475D-933F-51AF6BB6F212}"/>
              </a:ext>
            </a:extLst>
          </p:cNvPr>
          <p:cNvSpPr/>
          <p:nvPr/>
        </p:nvSpPr>
        <p:spPr>
          <a:xfrm>
            <a:off x="444506" y="3429000"/>
            <a:ext cx="4271510" cy="3125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/>
          <a:p>
            <a:pPr marL="274320" indent="-27432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000" b="1" dirty="0">
                <a:solidFill>
                  <a:srgbClr val="002060"/>
                </a:solidFill>
              </a:rPr>
              <a:t>формирование в обрабатывающей промышленности глобальных конкурентоспособных несырьевых секторов с общей долей экспорта товаров (работ, услуг) не менее 20 % валового внутреннего продукта страны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EA74EE8-D04B-446E-A7CB-21E5F9756419}"/>
              </a:ext>
            </a:extLst>
          </p:cNvPr>
          <p:cNvSpPr/>
          <p:nvPr/>
        </p:nvSpPr>
        <p:spPr>
          <a:xfrm>
            <a:off x="4932040" y="1331371"/>
            <a:ext cx="3767454" cy="1944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000" b="1" dirty="0">
                <a:solidFill>
                  <a:srgbClr val="002060"/>
                </a:solidFill>
              </a:rPr>
              <a:t>достижение объема экспорта (в стоимостном выражении) числе продукции машиностроения — 50 млрд. руб. в год</a:t>
            </a:r>
          </a:p>
        </p:txBody>
      </p:sp>
    </p:spTree>
    <p:extLst>
      <p:ext uri="{BB962C8B-B14F-4D97-AF65-F5344CB8AC3E}">
        <p14:creationId xmlns:p14="http://schemas.microsoft.com/office/powerpoint/2010/main" val="35419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8511" y="4420908"/>
            <a:ext cx="6965021" cy="22951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spc="-100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"12. В зависимости от осваиваемой образовательной программы СПО и </a:t>
            </a:r>
            <a:r>
              <a:rPr lang="ru-RU" b="1" spc="-100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в соответствии с ФГОС СПО </a:t>
            </a:r>
            <a:r>
              <a:rPr lang="ru-RU" b="1" u="sng" spc="-100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выпускная квалификационная работа выполняется в следующих видах</a:t>
            </a:r>
            <a:r>
              <a:rPr lang="ru-RU" b="1" spc="-100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ru-RU" b="1" spc="-100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выпускная практическая квалификационная работа и письменная экзаменационная работа либо </a:t>
            </a:r>
            <a:r>
              <a:rPr lang="ru-RU" b="1" spc="-100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демонстрационный экзамен - для выпускников, осваивающих программы подготовки квалифицированных рабочих, служащих</a:t>
            </a:r>
            <a:r>
              <a:rPr lang="ru-RU" b="1" spc="-100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9553090-9AB9-4594-9B44-8248E3EFF657}"/>
              </a:ext>
            </a:extLst>
          </p:cNvPr>
          <p:cNvSpPr/>
          <p:nvPr/>
        </p:nvSpPr>
        <p:spPr>
          <a:xfrm>
            <a:off x="8446992" y="2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МАЙ  2018 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AE81F08-B8BF-4F55-BA90-24496F89E144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3E598CF-D4EA-41E0-BE67-816574182EE7}"/>
              </a:ext>
            </a:extLst>
          </p:cNvPr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9" name="Выгнутая вверх стрелка 8"/>
          <p:cNvSpPr/>
          <p:nvPr/>
        </p:nvSpPr>
        <p:spPr>
          <a:xfrm rot="4007254">
            <a:off x="6729665" y="2972549"/>
            <a:ext cx="1814652" cy="8249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826" y="2011038"/>
            <a:ext cx="6881478" cy="2003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spc="-100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10. Формами ГИА по образовательным программам СПО в соответствии с ФГОС СПО  являются: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spc="-100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- защита выпускной квалификационной работы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spc="-100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и (или)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spc="-100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- государственный(</a:t>
            </a:r>
            <a:r>
              <a:rPr lang="ru-RU" b="1" spc="-100" dirty="0" err="1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ые</a:t>
            </a:r>
            <a:r>
              <a:rPr lang="ru-RU" b="1" spc="-100" dirty="0">
                <a:solidFill>
                  <a:schemeClr val="tx2"/>
                </a:solidFill>
                <a:latin typeface="Arial"/>
                <a:ea typeface="Times New Roman"/>
                <a:cs typeface="Times New Roman"/>
              </a:rPr>
              <a:t>) экзамен(ы), в том числе в виде демонстрационного экзамена.".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977" y="3404738"/>
            <a:ext cx="936104" cy="35387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C00000"/>
                </a:solidFill>
              </a:rPr>
              <a:t>!</a:t>
            </a:r>
            <a:endParaRPr lang="ru-RU" sz="199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111E24-DF06-4F42-990C-D454A45F0C2F}"/>
              </a:ext>
            </a:extLst>
          </p:cNvPr>
          <p:cNvSpPr/>
          <p:nvPr/>
        </p:nvSpPr>
        <p:spPr>
          <a:xfrm>
            <a:off x="359177" y="368825"/>
            <a:ext cx="6949127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Подготовка квалифицированных рабочих, служащих</a:t>
            </a:r>
          </a:p>
        </p:txBody>
      </p:sp>
    </p:spTree>
    <p:extLst>
      <p:ext uri="{BB962C8B-B14F-4D97-AF65-F5344CB8AC3E}">
        <p14:creationId xmlns:p14="http://schemas.microsoft.com/office/powerpoint/2010/main" val="2545607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7851" y="4420908"/>
            <a:ext cx="7185681" cy="2248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"12. В зависимости от осваиваемой образовательной программы СПО и </a:t>
            </a: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в соответствии с ФГОС СПО </a:t>
            </a:r>
            <a:r>
              <a:rPr kumimoji="0" lang="ru-RU" sz="1800" b="1" i="0" u="sng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выпускная квалификационная работа выполняется в следующих видах</a:t>
            </a: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:</a:t>
            </a:r>
          </a:p>
          <a:p>
            <a:endParaRPr lang="ru-RU" dirty="0"/>
          </a:p>
          <a:p>
            <a:r>
              <a:rPr lang="ru-RU" sz="2000" b="1" dirty="0">
                <a:solidFill>
                  <a:srgbClr val="C00000"/>
                </a:solidFill>
              </a:rPr>
              <a:t>дипломная работа (дипломный проект) и (или) демонстрационный экзамен - для выпускников, осваивающих программы подготовки специалистов среднего звена."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9553090-9AB9-4594-9B44-8248E3EFF657}"/>
              </a:ext>
            </a:extLst>
          </p:cNvPr>
          <p:cNvSpPr/>
          <p:nvPr/>
        </p:nvSpPr>
        <p:spPr>
          <a:xfrm>
            <a:off x="8446992" y="2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МАЙ  2018 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AE81F08-B8BF-4F55-BA90-24496F89E144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ГИА-2018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3E598CF-D4EA-41E0-BE67-816574182EE7}"/>
              </a:ext>
            </a:extLst>
          </p:cNvPr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ФГОС СПО</a:t>
            </a:r>
          </a:p>
        </p:txBody>
      </p:sp>
      <p:sp>
        <p:nvSpPr>
          <p:cNvPr id="9" name="Выгнутая вверх стрелка 8"/>
          <p:cNvSpPr/>
          <p:nvPr/>
        </p:nvSpPr>
        <p:spPr>
          <a:xfrm rot="4007254">
            <a:off x="6729665" y="2972549"/>
            <a:ext cx="1814652" cy="8249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826" y="2011038"/>
            <a:ext cx="6881478" cy="2003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10. Формами ГИА по образовательным программам СПО в соответствии с ФГОС СПО  являются: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- защита выпускной квалификационной работы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и (или)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- </a:t>
            </a:r>
            <a:r>
              <a:rPr lang="ru-RU" b="1" spc="-100" dirty="0">
                <a:solidFill>
                  <a:srgbClr val="C00000"/>
                </a:solidFill>
                <a:latin typeface="Arial"/>
                <a:cs typeface="Times New Roman"/>
              </a:rPr>
              <a:t>государственный(</a:t>
            </a:r>
            <a:r>
              <a:rPr lang="ru-RU" b="1" spc="-100" dirty="0" err="1">
                <a:solidFill>
                  <a:srgbClr val="C00000"/>
                </a:solidFill>
                <a:latin typeface="Arial"/>
                <a:cs typeface="Times New Roman"/>
              </a:rPr>
              <a:t>ые</a:t>
            </a:r>
            <a:r>
              <a:rPr lang="ru-RU" b="1" spc="-100" dirty="0">
                <a:solidFill>
                  <a:srgbClr val="C00000"/>
                </a:solidFill>
                <a:latin typeface="Arial"/>
                <a:cs typeface="Times New Roman"/>
              </a:rPr>
              <a:t>) экзамен(ы), в том числе в виде демонстрационного экзамена."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977" y="3404738"/>
            <a:ext cx="670128" cy="35387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ru-RU" sz="19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111E24-DF06-4F42-990C-D454A45F0C2F}"/>
              </a:ext>
            </a:extLst>
          </p:cNvPr>
          <p:cNvSpPr/>
          <p:nvPr/>
        </p:nvSpPr>
        <p:spPr>
          <a:xfrm>
            <a:off x="359177" y="368825"/>
            <a:ext cx="6949127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Подготовка специалистов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среднего звена</a:t>
            </a:r>
          </a:p>
        </p:txBody>
      </p:sp>
    </p:spTree>
    <p:extLst>
      <p:ext uri="{BB962C8B-B14F-4D97-AF65-F5344CB8AC3E}">
        <p14:creationId xmlns:p14="http://schemas.microsoft.com/office/powerpoint/2010/main" val="1633630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804" y="142283"/>
            <a:ext cx="7992888" cy="421556"/>
          </a:xfrm>
        </p:spPr>
        <p:txBody>
          <a:bodyPr/>
          <a:lstStyle/>
          <a:p>
            <a:pPr algn="ctr"/>
            <a:r>
              <a:rPr lang="ru-RU" sz="32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n-lt"/>
              </a:rPr>
              <a:t>Положения ФГОС СПО по ТОП-50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335312"/>
              </p:ext>
            </p:extLst>
          </p:nvPr>
        </p:nvGraphicFramePr>
        <p:xfrm>
          <a:off x="80384" y="738080"/>
          <a:ext cx="8352928" cy="59447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6851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u="none" strike="noStrike" kern="1200" cap="none" spc="-10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Профессии рабочих (служащих)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u="none" strike="noStrike" kern="1200" cap="none" spc="-10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Специальности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9004">
                <a:tc>
                  <a:txBody>
                    <a:bodyPr/>
                    <a:lstStyle/>
                    <a:p>
                      <a:pPr indent="46545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2.8. ГИА проводится в форме защиты ВКР </a:t>
                      </a:r>
                      <a:r>
                        <a:rPr lang="ru-RU" sz="1800" b="1" u="sng" dirty="0">
                          <a:solidFill>
                            <a:srgbClr val="002060"/>
                          </a:solidFill>
                        </a:rPr>
                        <a:t>в виде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демонстрационного экзамена.</a:t>
                      </a:r>
                    </a:p>
                    <a:p>
                      <a:pPr indent="465455" algn="l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  <a:p>
                      <a:pPr indent="46545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Требования к содержанию, объему и структуре ВКР образовательная организация определяет самостоятельно с учетом ПООП.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641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</a:rPr>
                        <a:t>ГИА проводится в форме защиты ВКР (дипломная работа (дипломный проект). </a:t>
                      </a:r>
                    </a:p>
                    <a:p>
                      <a:pPr indent="4641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kern="1200" dirty="0">
                          <a:solidFill>
                            <a:srgbClr val="002060"/>
                          </a:solidFill>
                        </a:rPr>
                        <a:t>По усмотрению образовательной организации демонстрационный экзамен  включается в ВКР или проводится в виде государственного экзамена.</a:t>
                      </a:r>
                    </a:p>
                    <a:p>
                      <a:pPr indent="4641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</a:rPr>
                        <a:t>Требования к содержанию, объему и структуре ВКР и (или) государственного экзамена образовательная организация определяет самостоятельно с учетом ПООП.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0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cap="none" spc="0" baseline="0" noProof="0" dirty="0">
                          <a:ln w="0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3000" endA="300" endPos="35500" dir="5400000" sy="-90000" algn="bl" rotWithShape="0"/>
                          </a:effectLst>
                          <a:latin typeface="+mn-lt"/>
                          <a:ea typeface="+mj-ea"/>
                          <a:cs typeface="+mj-cs"/>
                        </a:rPr>
                        <a:t>Положения актуализированных ФГОС СПО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cap="none" spc="0" baseline="0" noProof="0" dirty="0">
                        <a:ln w="0"/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3000" endA="300" endPos="35500" dir="5400000" sy="-90000" algn="bl" rotWithShape="0"/>
                        </a:effectLst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641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2301">
                <a:tc>
                  <a:txBody>
                    <a:bodyPr/>
                    <a:lstStyle/>
                    <a:p>
                      <a:pPr algn="ctr"/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Тоже, что и в ТОП-50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641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ГИА проводится в форме защиты ВКР, которая выполняется в виде дипломной работы (дипломного проекта) и демонстрационного экзамена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446985" y="5733256"/>
            <a:ext cx="710462" cy="5966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ФГОС СПО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46985" y="3140968"/>
            <a:ext cx="683568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</a:rPr>
              <a:t>ГИА-2018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1731" y="4687317"/>
            <a:ext cx="7992888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2214529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224589"/>
              </p:ext>
            </p:extLst>
          </p:nvPr>
        </p:nvGraphicFramePr>
        <p:xfrm>
          <a:off x="185762" y="1052735"/>
          <a:ext cx="8280920" cy="563971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779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1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47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u="none" strike="noStrike" kern="1200" cap="none" spc="-10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ФГОС по ТОП-50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u="none" strike="noStrike" kern="1200" cap="none" spc="-10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ФГОС СПО (3-е поколение)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4993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Пункт 15 изложить в следующей редакции: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"15. Программа ГИА, </a:t>
                      </a: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оценивания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результатов, требования к ВКР, </a:t>
                      </a: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задания и продолжительность государственных экзаменов определяются с учетом примерной основной образовательной программы СПО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утверждаются образовательной организацией после их обсуждения на заседании педагогического совета образовательной организации с участием председателей государственных экзаменационных комиссий.</a:t>
                      </a:r>
                    </a:p>
                    <a:p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Задания демонстрационного экзамена разрабатываются на основе профессиональных стандартов (при наличии) и с учетом оценочных материалов (при наличии), разработанных союзом.".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ГИА, требования к ВКР, а также критерии оценки знаний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утверждаются образовательной организацией после их обсуждения на заседаний педагогического совета образовательной организации с участием председателей государственных экзаменационных комиссий.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446985" y="5692546"/>
            <a:ext cx="710462" cy="5966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ФГОС СПО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46985" y="3140968"/>
            <a:ext cx="683568" cy="2536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</a:rPr>
              <a:t>ГИА-2018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148537B-A9F9-460C-BE18-1799490F51A3}"/>
              </a:ext>
            </a:extLst>
          </p:cNvPr>
          <p:cNvSpPr txBox="1">
            <a:spLocks/>
          </p:cNvSpPr>
          <p:nvPr/>
        </p:nvSpPr>
        <p:spPr>
          <a:xfrm>
            <a:off x="195649" y="165551"/>
            <a:ext cx="783602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n-lt"/>
              </a:rPr>
              <a:t>Сравнительный анализ </a:t>
            </a:r>
          </a:p>
        </p:txBody>
      </p:sp>
    </p:spTree>
    <p:extLst>
      <p:ext uri="{BB962C8B-B14F-4D97-AF65-F5344CB8AC3E}">
        <p14:creationId xmlns:p14="http://schemas.microsoft.com/office/powerpoint/2010/main" val="2015134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844809"/>
              </p:ext>
            </p:extLst>
          </p:nvPr>
        </p:nvGraphicFramePr>
        <p:xfrm>
          <a:off x="221941" y="1340768"/>
          <a:ext cx="8208912" cy="55905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99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90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909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u="none" strike="noStrike" kern="1200" cap="none" spc="-10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ФГОС по ТОП-50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u="none" strike="noStrike" kern="1200" cap="none" spc="-10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ФГОС СПО (3-е поколение)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5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Государственный экзамен по отдельному модулю (МДК, дисциплине) определяет уровень освоения студентом материала, предусмотренного учебным планом, и охватывает минимальное содержание данного профессионального модуля (МДК, дисциплины), </a:t>
                      </a: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установленное соответствующим ФГОС СПО.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"14.1. </a:t>
                      </a:r>
                      <a:r>
                        <a:rPr lang="ru-RU" sz="20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Демонстрационный экзамен предусматривает моделирование реальных производственных условий для решения выпускниками практических задач профессиональной деятельности.«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0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14. Государственный экзамен по отдельной дисциплине определяет уровень освоения студентом материала, предусмотренного учебным планом, и охватывает минимальное содержание данной дисциплины, установленное соответствующим ФГОС СПО.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465350" y="5661248"/>
            <a:ext cx="665203" cy="5966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ФГОС СПО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46985" y="3140968"/>
            <a:ext cx="683568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</a:rPr>
              <a:t>ГИА-2018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299" y="332656"/>
            <a:ext cx="7836024" cy="421556"/>
          </a:xfrm>
        </p:spPr>
        <p:txBody>
          <a:bodyPr/>
          <a:lstStyle/>
          <a:p>
            <a:pPr algn="ctr"/>
            <a:r>
              <a:rPr lang="ru-RU" sz="4000" b="1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n-lt"/>
              </a:rPr>
              <a:t>Сравнительный анализ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2788602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1894"/>
              </p:ext>
            </p:extLst>
          </p:nvPr>
        </p:nvGraphicFramePr>
        <p:xfrm>
          <a:off x="166065" y="1066323"/>
          <a:ext cx="8280920" cy="54254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40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0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9716">
                <a:tc>
                  <a:txBody>
                    <a:bodyPr/>
                    <a:lstStyle/>
                    <a:p>
                      <a:r>
                        <a:rPr kumimoji="0" lang="ru-RU" sz="2400" u="none" strike="noStrike" kern="1200" cap="none" spc="-10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ФГОС по ТОП-50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u="none" strike="noStrike" kern="1200" cap="none" spc="-10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ФГОС СПО (3-е поколение)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0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ГИА выпускников не может быть заменена оценкой уровня их подготовки на основе текущего контроля успеваемости и результатов промежуточной аттестации.</a:t>
                      </a:r>
                    </a:p>
                    <a:p>
                      <a:r>
                        <a:rPr lang="ru-RU" sz="2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2000" u="non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16.1. Результаты победителей и призеров чемпионатов профессионального мастерства, проводимых союзом либо международной организацией "</a:t>
                      </a:r>
                      <a:r>
                        <a:rPr lang="ru-RU" sz="2000" u="none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WorldSkills</a:t>
                      </a:r>
                      <a:r>
                        <a:rPr lang="ru-RU" sz="2000" u="non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ru-RU" sz="2000" u="non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", осваивающих образовательные программы среднего профессионального образования, засчитываются в качестве оценки "отлично" по демонстрационному экзамену.".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ГИА выпускников не может быть заменена оценкой уровня их подготовки на основе текущего контроля успеваемости и результатов промежуточной аттестации.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75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446985" y="5775508"/>
            <a:ext cx="710462" cy="5966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ФГОС СПО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46985" y="3140967"/>
            <a:ext cx="683568" cy="2650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</a:rPr>
              <a:t>ГИА-2018</a:t>
            </a:r>
          </a:p>
        </p:txBody>
      </p:sp>
      <p:sp>
        <p:nvSpPr>
          <p:cNvPr id="2" name="Стрелка вправо с вырезом 1"/>
          <p:cNvSpPr/>
          <p:nvPr/>
        </p:nvSpPr>
        <p:spPr>
          <a:xfrm rot="10800000">
            <a:off x="4572000" y="4293096"/>
            <a:ext cx="648072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5926" y="4020530"/>
            <a:ext cx="2808312" cy="1944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№464 «…Обучающиеся, не имеющие академической задолженности и в полном объеме выполнившие учебный план или индивидуальный учебный план…»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6065" y="349416"/>
            <a:ext cx="7836024" cy="421556"/>
          </a:xfrm>
        </p:spPr>
        <p:txBody>
          <a:bodyPr/>
          <a:lstStyle/>
          <a:p>
            <a:pPr algn="ctr"/>
            <a:r>
              <a:rPr lang="ru-RU" sz="4000" b="1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n-lt"/>
              </a:rPr>
              <a:t>Сравнительный анализ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2852083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36024" cy="1143000"/>
          </a:xfrm>
        </p:spPr>
        <p:txBody>
          <a:bodyPr/>
          <a:lstStyle/>
          <a:p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ПРИКАЗ  от 17 ноября 2017 г. N 1138  </a:t>
            </a:r>
            <a:b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ВНЕСЕНИИ   ИЗМЕНЕНИЙ</a:t>
            </a:r>
            <a:r>
              <a:rPr lang="en-U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ПОРЯДОК ПРОВЕДЕНИЯ ГИА ПО ОБРАЗОВАТЕЛЬНЫМ ПРОГРАММАМ СПО , УТВЕРЖДЕННЫЙ ПРИКАЗОМ  </a:t>
            </a:r>
            <a:r>
              <a:rPr lang="ru-RU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Минобрнауки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РФ от 16 АВГУСТА 2013 Г. N 968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7134" y="3404738"/>
            <a:ext cx="6585225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spc="-100" dirty="0">
                <a:solidFill>
                  <a:srgbClr val="1F497D"/>
                </a:solidFill>
                <a:latin typeface="Arial"/>
                <a:ea typeface="Times New Roman"/>
                <a:cs typeface="Times New Roman"/>
              </a:rPr>
              <a:t>- руководителей или заместителей руководителей организаций, осуществляющих образовательную деятельность, соответствующую области профессиональной деятельности, к которой готовятся выпускники.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9553090-9AB9-4594-9B44-8248E3EFF657}"/>
              </a:ext>
            </a:extLst>
          </p:cNvPr>
          <p:cNvSpPr/>
          <p:nvPr/>
        </p:nvSpPr>
        <p:spPr>
          <a:xfrm>
            <a:off x="8446992" y="2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МАЙ  2018 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AE81F08-B8BF-4F55-BA90-24496F89E144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3E598CF-D4EA-41E0-BE67-816574182EE7}"/>
              </a:ext>
            </a:extLst>
          </p:cNvPr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976" y="1743028"/>
            <a:ext cx="7561383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75"/>
              </a:spcAft>
            </a:pPr>
            <a:r>
              <a:rPr lang="ru-RU" sz="2200" b="1" spc="-100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Председателем государственной экзаменационной комиссии образовательной организации утверждается лицо, не работающее в образовательной организации, из числа: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977" y="3404738"/>
            <a:ext cx="936104" cy="35387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C00000"/>
                </a:solidFill>
              </a:rPr>
              <a:t>!</a:t>
            </a:r>
            <a:endParaRPr lang="ru-RU" sz="199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0715" y="5249866"/>
            <a:ext cx="633670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spc="-100" dirty="0">
                <a:solidFill>
                  <a:srgbClr val="1F497D"/>
                </a:solidFill>
                <a:latin typeface="Arial"/>
                <a:ea typeface="Times New Roman"/>
                <a:cs typeface="Times New Roman"/>
              </a:rPr>
              <a:t>- представителей работодателей или их объединений, направление деятельности которых соответствует области профессиональной деятельности, к которой готовятся выпускники</a:t>
            </a:r>
          </a:p>
        </p:txBody>
      </p:sp>
    </p:spTree>
    <p:extLst>
      <p:ext uri="{BB962C8B-B14F-4D97-AF65-F5344CB8AC3E}">
        <p14:creationId xmlns:p14="http://schemas.microsoft.com/office/powerpoint/2010/main" val="2633376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79802" y="1613071"/>
            <a:ext cx="3883424" cy="481672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436" y="1593445"/>
            <a:ext cx="4008566" cy="47230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66037" y="2555040"/>
            <a:ext cx="948690" cy="880110"/>
            <a:chOff x="1472184" y="2221992"/>
            <a:chExt cx="1264920" cy="11734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72184" y="2221992"/>
              <a:ext cx="502920" cy="41148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24584" y="2374392"/>
              <a:ext cx="502920" cy="41148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76984" y="2526792"/>
              <a:ext cx="502920" cy="41148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929384" y="2679192"/>
              <a:ext cx="502920" cy="41148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081784" y="2831592"/>
              <a:ext cx="502920" cy="4114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21992" y="2926080"/>
              <a:ext cx="515112" cy="4693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8" name="TextBox 7"/>
          <p:cNvSpPr txBox="1"/>
          <p:nvPr/>
        </p:nvSpPr>
        <p:spPr>
          <a:xfrm flipH="1">
            <a:off x="1953480" y="2964031"/>
            <a:ext cx="21973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Эксперты </a:t>
            </a:r>
            <a:r>
              <a:rPr lang="en-US" sz="1600" b="1" dirty="0">
                <a:solidFill>
                  <a:schemeClr val="bg1"/>
                </a:solidFill>
              </a:rPr>
              <a:t>WS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Эксперты  ДЭ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Эксперты с опытом регион. чемпионатов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Сертифицированные эксперты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210209" y="2447880"/>
            <a:ext cx="2864283" cy="415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Члены ГЭК, не являющиеся экспертами </a:t>
            </a:r>
            <a:r>
              <a:rPr lang="en-US" sz="1400" b="1" dirty="0"/>
              <a:t>WS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92783" y="3603094"/>
            <a:ext cx="445770" cy="4183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/>
          <p:cNvSpPr/>
          <p:nvPr/>
        </p:nvSpPr>
        <p:spPr>
          <a:xfrm>
            <a:off x="449606" y="4365415"/>
            <a:ext cx="3703532" cy="1769356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/>
              <a:t>Председатель ГЭК – назначается органом исполнительной власти </a:t>
            </a:r>
          </a:p>
          <a:p>
            <a:pPr algn="ctr"/>
            <a:endParaRPr lang="ru-RU" sz="1350" b="1" dirty="0"/>
          </a:p>
          <a:p>
            <a:r>
              <a:rPr lang="ru-RU" sz="1050" b="1" dirty="0"/>
              <a:t>организует и контролирует деятельность государственной экзаменационной комиссии, обеспечивает единство требований, предъявляемых к выпускникам;</a:t>
            </a:r>
          </a:p>
          <a:p>
            <a:endParaRPr lang="ru-RU" sz="10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b="1" dirty="0"/>
              <a:t>руководитель или зам. руководителя другой ОО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b="1" dirty="0"/>
              <a:t>представитель работодателя </a:t>
            </a:r>
            <a:endParaRPr lang="ru-RU" sz="105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40741" y="4545957"/>
            <a:ext cx="2983089" cy="1547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Главный эксперт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Эксперты с опытом регион. чемпионатов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Сертифицированные эксперты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Может быть представителем ОО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37961" y="1773309"/>
            <a:ext cx="2748198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Экспертная группа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WS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683334" y="2305102"/>
            <a:ext cx="1206025" cy="1178285"/>
            <a:chOff x="7278624" y="1782285"/>
            <a:chExt cx="1353312" cy="134712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278624" y="17822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431024" y="19346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583424" y="20870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735824" y="22394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88224" y="23918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040624" y="25442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193024" y="26966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403515" y="3689271"/>
            <a:ext cx="517709" cy="5009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228704" y="2711232"/>
            <a:ext cx="2047840" cy="106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Эксперты  ДЭ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Эксперты с опытом регион. чемпионатов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Сертифицированные эксперты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3735" y="1555670"/>
            <a:ext cx="1112949" cy="639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ГЭК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7362" y="378868"/>
            <a:ext cx="3065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Регулирует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система образования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79802" y="378868"/>
            <a:ext cx="3421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Регулируют регламенты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Союза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WS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460432" y="5511606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1329685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340768"/>
            <a:ext cx="7992888" cy="5256584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НОВЫЕ ВЫЗОВЫ ДЛЯ ОБРАЗОВАТЕЛЬНЫХ ОРГАНИЗАЦИЙ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499992" y="1844824"/>
            <a:ext cx="3289176" cy="18875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Составление графика сдачи ДЭ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3168352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Определение времени на сдачу по выбранному УРОВНЮ И виду контрольных процедур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77072"/>
            <a:ext cx="3096344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формирование состава ГЭК с участием экспертов Союза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Ворлдскиллс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4077072"/>
            <a:ext cx="3312368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Оценка инфраструктурного обеспечения сдачи ДЭ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20097" y="3044959"/>
            <a:ext cx="710463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20091" y="5513852"/>
            <a:ext cx="710462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2619798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20097" y="3044959"/>
            <a:ext cx="710463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20091" y="5513852"/>
            <a:ext cx="710462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68632344"/>
              </p:ext>
            </p:extLst>
          </p:nvPr>
        </p:nvGraphicFramePr>
        <p:xfrm>
          <a:off x="683568" y="1196752"/>
          <a:ext cx="74888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260648"/>
            <a:ext cx="741682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ТИПОВАЯ СТРУКТУРА ПРОГРАММЫ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40035" y="-14848"/>
            <a:ext cx="656666" cy="3011800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3923907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F2AFFF-3FB3-47C3-A7C0-714EDFC0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7" y="152400"/>
            <a:ext cx="8856984" cy="396280"/>
          </a:xfr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333399"/>
                </a:solidFill>
              </a:rPr>
              <a:t>Приоритеты мировых центров научно-технического развития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E128F4C-B349-4D9F-801B-AEDAFC9B7E7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2578972"/>
              </p:ext>
            </p:extLst>
          </p:nvPr>
        </p:nvGraphicFramePr>
        <p:xfrm>
          <a:off x="143506" y="548680"/>
          <a:ext cx="8856985" cy="64421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20660">
                  <a:extLst>
                    <a:ext uri="{9D8B030D-6E8A-4147-A177-3AD203B41FA5}">
                      <a16:colId xmlns:a16="http://schemas.microsoft.com/office/drawing/2014/main" xmlns="" val="2558353194"/>
                    </a:ext>
                  </a:extLst>
                </a:gridCol>
                <a:gridCol w="1169121">
                  <a:extLst>
                    <a:ext uri="{9D8B030D-6E8A-4147-A177-3AD203B41FA5}">
                      <a16:colId xmlns:a16="http://schemas.microsoft.com/office/drawing/2014/main" xmlns="" val="3361571717"/>
                    </a:ext>
                  </a:extLst>
                </a:gridCol>
                <a:gridCol w="1254150">
                  <a:extLst>
                    <a:ext uri="{9D8B030D-6E8A-4147-A177-3AD203B41FA5}">
                      <a16:colId xmlns:a16="http://schemas.microsoft.com/office/drawing/2014/main" xmlns="" val="2551793315"/>
                    </a:ext>
                  </a:extLst>
                </a:gridCol>
                <a:gridCol w="1420660">
                  <a:extLst>
                    <a:ext uri="{9D8B030D-6E8A-4147-A177-3AD203B41FA5}">
                      <a16:colId xmlns:a16="http://schemas.microsoft.com/office/drawing/2014/main" xmlns="" val="2689748894"/>
                    </a:ext>
                  </a:extLst>
                </a:gridCol>
                <a:gridCol w="1254150">
                  <a:extLst>
                    <a:ext uri="{9D8B030D-6E8A-4147-A177-3AD203B41FA5}">
                      <a16:colId xmlns:a16="http://schemas.microsoft.com/office/drawing/2014/main" xmlns="" val="161895973"/>
                    </a:ext>
                  </a:extLst>
                </a:gridCol>
                <a:gridCol w="1072960">
                  <a:extLst>
                    <a:ext uri="{9D8B030D-6E8A-4147-A177-3AD203B41FA5}">
                      <a16:colId xmlns:a16="http://schemas.microsoft.com/office/drawing/2014/main" xmlns="" val="217228918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804560496"/>
                    </a:ext>
                  </a:extLst>
                </a:gridCol>
              </a:tblGrid>
              <a:tr h="230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Приоритеты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США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Германия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Япония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Франция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Великобритания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Китай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7745714"/>
                  </a:ext>
                </a:extLst>
              </a:tr>
              <a:tr h="2304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Медицина и биотехнологии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Медицина и биотехнологии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Медицина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Инновации для жизни</a:t>
                      </a:r>
                      <a:endParaRPr lang="ru-RU" sz="105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Медицина и биотехнологии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Медицина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Медицина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8062485"/>
                  </a:ext>
                </a:extLst>
              </a:tr>
              <a:tr h="857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Система производства с/х продукции с высокой добавленной стоимостью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58657"/>
                  </a:ext>
                </a:extLst>
              </a:tr>
              <a:tr h="60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ИКТ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ИКТ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Коммуникационные технологии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ИКТ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"Креативные" отрасли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Система всепроникающей информационной сети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0976111"/>
                  </a:ext>
                </a:extLst>
              </a:tr>
              <a:tr h="35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Новые материалы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Композитные материалы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Композитные материалы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Композитные материалы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8706726"/>
                  </a:ext>
                </a:extLst>
              </a:tr>
              <a:tr h="60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"Зеленые" технологии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Экологически чистая энергетика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Экология/ энергетика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Переработка отходов, альтернативная энергетика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Переработка отходов, чистая вода, альтернативная энергетика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Переработка отходов, альтернативная энергетика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Устойчивая ресурсная база, атомная энергетика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9754688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</a:rPr>
                        <a:t>Производст-ные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 технологии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</a:rPr>
                        <a:t>Управление сложными системами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</a:rPr>
                        <a:t>Робототехника, обработка металлов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</a:rPr>
                        <a:t>Технологии умного производства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6999993"/>
                  </a:ext>
                </a:extLst>
              </a:tr>
              <a:tr h="60652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Другое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Технологии космической и авиационной отраслей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Мобильность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Науки о Земле, технологии скоростного железнодорожного движения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Атомные и термоядерные технологии, технологии скоростного железнодорожного движения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"Креативные" отрасли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Использование потенциала космоса и океана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8811415"/>
                  </a:ext>
                </a:extLst>
              </a:tr>
              <a:tr h="481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Оборонные технологии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Безопасность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Система безопасности, оборона</a:t>
                      </a:r>
                      <a:endParaRPr lang="ru-RU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2210569"/>
                  </a:ext>
                </a:extLst>
              </a:tr>
              <a:tr h="481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Технологии транспортной отрасли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7" marR="35197" marT="57905" marB="579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486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896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20097" y="3044959"/>
            <a:ext cx="710463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20091" y="5513852"/>
            <a:ext cx="710462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0648"/>
            <a:ext cx="7416824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РАЗДЕЛЫ СТРУКТУРЫ ПРОГРАММЫ ГИА-2018, ДОПОЛНИТЕЛЬНО ВВОДИМЫЕ ОБРАЗОВАТЕЛЬНЫМИ ОРГАНИЗАЦИЯМИ ПО ИХ УСМОТРЕНИЮ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588455" y="1554765"/>
          <a:ext cx="741682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2996445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85010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+mn-lt"/>
              </a:rPr>
              <a:t>Программа ГИА-2018 должна включать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56186"/>
            <a:ext cx="7620000" cy="4800600"/>
          </a:xfrm>
        </p:spPr>
        <p:txBody>
          <a:bodyPr>
            <a:normAutofit fontScale="70000" lnSpcReduction="20000"/>
          </a:bodyPr>
          <a:lstStyle/>
          <a:p>
            <a:pPr marL="92075" indent="2857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Calibri"/>
              </a:rPr>
              <a:t>Пояснительная записка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Times New Roman"/>
            </a:endParaRPr>
          </a:p>
          <a:p>
            <a:pPr marL="92075" indent="2857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Calibri"/>
              </a:rPr>
              <a:t>Цели и задачи государственной итоговой аттестации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Times New Roman"/>
            </a:endParaRPr>
          </a:p>
          <a:p>
            <a:pPr marL="92075" indent="2857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Calibri"/>
              </a:rPr>
              <a:t>Формы государственной итоговой аттестации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Times New Roman"/>
            </a:endParaRPr>
          </a:p>
          <a:p>
            <a:pPr marL="92075" indent="2857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Calibri"/>
              </a:rPr>
              <a:t>Тематика выпускных квалификационный работ по обозначенной профессии</a:t>
            </a:r>
            <a:endParaRPr lang="ru-RU" sz="1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Times New Roman"/>
            </a:endParaRPr>
          </a:p>
          <a:p>
            <a:pPr marL="92075" indent="2857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Calibri"/>
              </a:rPr>
              <a:t>Связь с профессиональными стандартами и компетенциями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Calibri"/>
              </a:rPr>
              <a:t>Ворлдскиллс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Calibri"/>
              </a:rPr>
              <a:t> Россия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Times New Roman"/>
            </a:endParaRPr>
          </a:p>
          <a:p>
            <a:pPr marL="92075" indent="2857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Calibri"/>
              </a:rPr>
              <a:t>Требования к содержанию, объему и структуре выпускных квалификационных работ</a:t>
            </a:r>
            <a:endParaRPr lang="ru-RU" sz="1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Times New Roman"/>
            </a:endParaRPr>
          </a:p>
          <a:p>
            <a:pPr marL="92075" indent="2857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Calibri"/>
              </a:rPr>
              <a:t>Критерии оценки знаний (освоенных результатов)</a:t>
            </a:r>
            <a:endParaRPr lang="ru-RU" sz="1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Times New Roman"/>
            </a:endParaRPr>
          </a:p>
          <a:p>
            <a:pPr marL="92075" indent="2857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Calibri"/>
              </a:rPr>
              <a:t>Описание задания демонстрационного экзамена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Times New Roman"/>
            </a:endParaRP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60432" y="5511606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1281013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dirty="0">
                <a:latin typeface="+mn-lt"/>
              </a:rPr>
              <a:t>Ст. 59 ФЗ «Об образовании в Российской Федерации»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043936" cy="2592288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Государственная итоговая аттестация проводится государственными экзаменационными комиссиями </a:t>
            </a:r>
            <a:r>
              <a:rPr lang="ru-RU" sz="2400" b="1" u="sng" dirty="0"/>
              <a:t>в 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</a:t>
            </a:r>
          </a:p>
          <a:p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60432" y="5511606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1312" y="4449777"/>
            <a:ext cx="67810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5400" algn="just">
              <a:spcBef>
                <a:spcPts val="1200"/>
              </a:spcBef>
              <a:spcAft>
                <a:spcPts val="0"/>
              </a:spcAft>
            </a:pPr>
            <a:r>
              <a:rPr lang="ru-RU" sz="2200" b="1" dirty="0"/>
              <a:t>Целью ГИА является комплексная оценка качества и уровня подготовки выпускника, а также определение  соответствия результатов освоения образовательной  программы требованиям ФГОС  СПО, стандартов </a:t>
            </a:r>
            <a:r>
              <a:rPr lang="ru-RU" sz="2200" b="1" dirty="0" err="1"/>
              <a:t>Ворлдскиллс</a:t>
            </a:r>
            <a:r>
              <a:rPr lang="ru-RU" sz="2200" b="1" dirty="0"/>
              <a:t> Россия   по соответствующим компетенциям….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  <p:pic>
        <p:nvPicPr>
          <p:cNvPr id="12" name="Picture 2" descr="https://yt3.ggpht.com/-NvjaVDuHhnc/AAAAAAAAAAI/AAAAAAAAAAA/_ztzM6VRPoQ/s900-c-k-no-mo-rj-c0xffffff/photo.jpg">
            <a:extLst>
              <a:ext uri="{FF2B5EF4-FFF2-40B4-BE49-F238E27FC236}">
                <a16:creationId xmlns:a16="http://schemas.microsoft.com/office/drawing/2014/main" xmlns="" id="{8584CA96-3673-4D00-97AD-FA47CBAF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1" y="2103445"/>
            <a:ext cx="991072" cy="9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nacentralohio.com/wp-content/uploads/2014/12/GB_1114_NoStamp.jpg?w=640">
            <a:extLst>
              <a:ext uri="{FF2B5EF4-FFF2-40B4-BE49-F238E27FC236}">
                <a16:creationId xmlns:a16="http://schemas.microsoft.com/office/drawing/2014/main" xmlns="" id="{B7C41726-09FF-4257-BAE5-E6DF85A7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" y="5170151"/>
            <a:ext cx="1337500" cy="9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92211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замечания по программам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6740" y="1522480"/>
            <a:ext cx="8280920" cy="4916016"/>
          </a:xfrm>
        </p:spPr>
        <p:txBody>
          <a:bodyPr>
            <a:noAutofit/>
          </a:bodyPr>
          <a:lstStyle/>
          <a:p>
            <a:r>
              <a:rPr lang="ru-RU" sz="2800" b="1" dirty="0"/>
              <a:t>К работе в составе ГЭК привлекаются лица, имеющие ученую степень и (или) ученое звание, высшую-или первую квалификационную категорию представители работодателей или их объединений, соответствующего профилю специальности.</a:t>
            </a:r>
          </a:p>
          <a:p>
            <a:r>
              <a:rPr lang="ru-RU" sz="2800" b="1" dirty="0"/>
              <a:t>Заключение о выпускной практической квалификационной работе (демонстрационном экзамене)о том, что обучающийся окончил </a:t>
            </a:r>
            <a:r>
              <a:rPr lang="ru-RU" sz="2800" b="1" u="sng" dirty="0"/>
              <a:t>профессиональное обучение </a:t>
            </a:r>
            <a:r>
              <a:rPr lang="ru-RU" sz="2800" b="1" dirty="0"/>
              <a:t>по профессии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553090-9AB9-4594-9B44-8248E3EFF657}"/>
              </a:ext>
            </a:extLst>
          </p:cNvPr>
          <p:cNvSpPr/>
          <p:nvPr/>
        </p:nvSpPr>
        <p:spPr>
          <a:xfrm>
            <a:off x="8446992" y="2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МАЙ  2018 г.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AE81F08-B8BF-4F55-BA90-24496F89E144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ГИА-2018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3E598CF-D4EA-41E0-BE67-816574182EE7}"/>
              </a:ext>
            </a:extLst>
          </p:cNvPr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ФГОС СПО</a:t>
            </a:r>
          </a:p>
        </p:txBody>
      </p:sp>
    </p:spTree>
    <p:extLst>
      <p:ext uri="{BB962C8B-B14F-4D97-AF65-F5344CB8AC3E}">
        <p14:creationId xmlns:p14="http://schemas.microsoft.com/office/powerpoint/2010/main" val="3543714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92211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замечания по программам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280920" cy="491601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</a:rPr>
              <a:t>Особое внимание!!!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/>
              <a:t>(?)  Требования безопасности в аварийных ситуациях:  о каждом несчастном случае, очевидцем которого стал участник, он должен немедленно сообщать эксперту </a:t>
            </a:r>
            <a:r>
              <a:rPr lang="ru-RU" sz="2800" b="1" dirty="0" err="1"/>
              <a:t>Ворлдскиллс</a:t>
            </a:r>
            <a:r>
              <a:rPr lang="ru-RU" sz="2800" b="1" dirty="0"/>
              <a:t> </a:t>
            </a:r>
          </a:p>
          <a:p>
            <a:r>
              <a:rPr lang="ru-RU" sz="2800" b="1" dirty="0"/>
              <a:t>В случае возникновения пожара немедленно сообщить в пожарную охрану, эксперту и приступить к тушению пожара имеющимися средствами пожаротушения (?)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9553090-9AB9-4594-9B44-8248E3EFF657}"/>
              </a:ext>
            </a:extLst>
          </p:cNvPr>
          <p:cNvSpPr/>
          <p:nvPr/>
        </p:nvSpPr>
        <p:spPr>
          <a:xfrm>
            <a:off x="8446992" y="2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МАЙ  2018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AE81F08-B8BF-4F55-BA90-24496F89E144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ГИА-2018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E598CF-D4EA-41E0-BE67-816574182EE7}"/>
              </a:ext>
            </a:extLst>
          </p:cNvPr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ФГОС СПО</a:t>
            </a:r>
          </a:p>
        </p:txBody>
      </p:sp>
    </p:spTree>
    <p:extLst>
      <p:ext uri="{BB962C8B-B14F-4D97-AF65-F5344CB8AC3E}">
        <p14:creationId xmlns:p14="http://schemas.microsoft.com/office/powerpoint/2010/main" val="4141488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92211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замечания по программам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3752" y="1667347"/>
            <a:ext cx="8280920" cy="4916016"/>
          </a:xfrm>
        </p:spPr>
        <p:txBody>
          <a:bodyPr>
            <a:noAutofit/>
          </a:bodyPr>
          <a:lstStyle/>
          <a:p>
            <a:r>
              <a:rPr lang="ru-RU" sz="2400" b="1" dirty="0"/>
              <a:t>Структура ВКР: </a:t>
            </a:r>
          </a:p>
          <a:p>
            <a:pPr marL="114300" indent="0">
              <a:buNone/>
            </a:pPr>
            <a:r>
              <a:rPr lang="ru-RU" sz="2400" dirty="0"/>
              <a:t>Титульный лист, задание, содержание, введение, основная часть, теоретическая часть, заключение…</a:t>
            </a:r>
          </a:p>
          <a:p>
            <a:pPr marL="114300" indent="0">
              <a:buNone/>
            </a:pPr>
            <a:r>
              <a:rPr lang="ru-RU" sz="2400" dirty="0"/>
              <a:t>На защиту отводится до 45 минут на одного человека. Доклад студента 7-10 минут</a:t>
            </a:r>
          </a:p>
          <a:p>
            <a:pPr marL="114300" indent="0">
              <a:buNone/>
            </a:pPr>
            <a:r>
              <a:rPr lang="ru-RU" sz="2400" dirty="0"/>
              <a:t>Рецензия на дипломную работу студента….</a:t>
            </a:r>
          </a:p>
          <a:p>
            <a:r>
              <a:rPr lang="ru-RU" sz="2400" b="1" dirty="0"/>
              <a:t>Указано, что по итогам ДЭ выпускникам проставляется в протоколе рекомендуемый для присвоения разряд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Отсутствует  шкала перевода баллов.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/>
              <a:t>По результатам </a:t>
            </a:r>
            <a:r>
              <a:rPr lang="ru-RU" sz="2400" b="1" dirty="0">
                <a:solidFill>
                  <a:srgbClr val="C00000"/>
                </a:solidFill>
              </a:rPr>
              <a:t>ИГА</a:t>
            </a:r>
            <a:r>
              <a:rPr lang="ru-RU" sz="2400" b="1" dirty="0"/>
              <a:t> пишется отчет.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9553090-9AB9-4594-9B44-8248E3EFF657}"/>
              </a:ext>
            </a:extLst>
          </p:cNvPr>
          <p:cNvSpPr/>
          <p:nvPr/>
        </p:nvSpPr>
        <p:spPr>
          <a:xfrm>
            <a:off x="8446992" y="2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МАЙ  2018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AE81F08-B8BF-4F55-BA90-24496F89E144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ГИА-2018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E598CF-D4EA-41E0-BE67-816574182EE7}"/>
              </a:ext>
            </a:extLst>
          </p:cNvPr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ФГОС СПО</a:t>
            </a:r>
          </a:p>
        </p:txBody>
      </p:sp>
    </p:spTree>
    <p:extLst>
      <p:ext uri="{BB962C8B-B14F-4D97-AF65-F5344CB8AC3E}">
        <p14:creationId xmlns:p14="http://schemas.microsoft.com/office/powerpoint/2010/main" val="3551978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Скругленная соединительная линия 27"/>
          <p:cNvCxnSpPr/>
          <p:nvPr/>
        </p:nvCxnSpPr>
        <p:spPr>
          <a:xfrm rot="10800000">
            <a:off x="2305050" y="1962150"/>
            <a:ext cx="28575" cy="952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/>
          <p:nvPr/>
        </p:nvPicPr>
        <p:blipFill rotWithShape="1">
          <a:blip r:embed="rId2"/>
          <a:srcRect t="6475" r="1867" b="8481"/>
          <a:stretch/>
        </p:blipFill>
        <p:spPr bwMode="auto">
          <a:xfrm>
            <a:off x="179512" y="348343"/>
            <a:ext cx="8126288" cy="5682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FD7D978-0BAD-40CF-ABEC-9FBEFCDA934B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3EE109B-BC61-4117-B760-5A6DF22623FF}"/>
              </a:ext>
            </a:extLst>
          </p:cNvPr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1076508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0"/>
            <a:ext cx="7848872" cy="548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9553090-9AB9-4594-9B44-8248E3EFF657}"/>
              </a:ext>
            </a:extLst>
          </p:cNvPr>
          <p:cNvSpPr/>
          <p:nvPr/>
        </p:nvSpPr>
        <p:spPr>
          <a:xfrm>
            <a:off x="8446992" y="2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МАЙ  2018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AE81F08-B8BF-4F55-BA90-24496F89E144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E598CF-D4EA-41E0-BE67-816574182EE7}"/>
              </a:ext>
            </a:extLst>
          </p:cNvPr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0F0D50D5-546F-4985-A71E-6AB83CED6C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496" y="48642"/>
          <a:ext cx="8384593" cy="6548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36">
                  <a:extLst>
                    <a:ext uri="{9D8B030D-6E8A-4147-A177-3AD203B41FA5}">
                      <a16:colId xmlns:a16="http://schemas.microsoft.com/office/drawing/2014/main" xmlns="" val="4266475097"/>
                    </a:ext>
                  </a:extLst>
                </a:gridCol>
                <a:gridCol w="645998">
                  <a:extLst>
                    <a:ext uri="{9D8B030D-6E8A-4147-A177-3AD203B41FA5}">
                      <a16:colId xmlns:a16="http://schemas.microsoft.com/office/drawing/2014/main" xmlns="" val="339130332"/>
                    </a:ext>
                  </a:extLst>
                </a:gridCol>
                <a:gridCol w="645998">
                  <a:extLst>
                    <a:ext uri="{9D8B030D-6E8A-4147-A177-3AD203B41FA5}">
                      <a16:colId xmlns:a16="http://schemas.microsoft.com/office/drawing/2014/main" xmlns="" val="3261249910"/>
                    </a:ext>
                  </a:extLst>
                </a:gridCol>
                <a:gridCol w="574220">
                  <a:extLst>
                    <a:ext uri="{9D8B030D-6E8A-4147-A177-3AD203B41FA5}">
                      <a16:colId xmlns:a16="http://schemas.microsoft.com/office/drawing/2014/main" xmlns="" val="2777567579"/>
                    </a:ext>
                  </a:extLst>
                </a:gridCol>
                <a:gridCol w="645998">
                  <a:extLst>
                    <a:ext uri="{9D8B030D-6E8A-4147-A177-3AD203B41FA5}">
                      <a16:colId xmlns:a16="http://schemas.microsoft.com/office/drawing/2014/main" xmlns="" val="3984552765"/>
                    </a:ext>
                  </a:extLst>
                </a:gridCol>
                <a:gridCol w="645998">
                  <a:extLst>
                    <a:ext uri="{9D8B030D-6E8A-4147-A177-3AD203B41FA5}">
                      <a16:colId xmlns:a16="http://schemas.microsoft.com/office/drawing/2014/main" xmlns="" val="2200921319"/>
                    </a:ext>
                  </a:extLst>
                </a:gridCol>
                <a:gridCol w="717776">
                  <a:extLst>
                    <a:ext uri="{9D8B030D-6E8A-4147-A177-3AD203B41FA5}">
                      <a16:colId xmlns:a16="http://schemas.microsoft.com/office/drawing/2014/main" xmlns="" val="2266693538"/>
                    </a:ext>
                  </a:extLst>
                </a:gridCol>
                <a:gridCol w="828485">
                  <a:extLst>
                    <a:ext uri="{9D8B030D-6E8A-4147-A177-3AD203B41FA5}">
                      <a16:colId xmlns:a16="http://schemas.microsoft.com/office/drawing/2014/main" xmlns="" val="2071593667"/>
                    </a:ext>
                  </a:extLst>
                </a:gridCol>
                <a:gridCol w="678844">
                  <a:extLst>
                    <a:ext uri="{9D8B030D-6E8A-4147-A177-3AD203B41FA5}">
                      <a16:colId xmlns:a16="http://schemas.microsoft.com/office/drawing/2014/main" xmlns="" val="1375223201"/>
                    </a:ext>
                  </a:extLst>
                </a:gridCol>
                <a:gridCol w="645998">
                  <a:extLst>
                    <a:ext uri="{9D8B030D-6E8A-4147-A177-3AD203B41FA5}">
                      <a16:colId xmlns:a16="http://schemas.microsoft.com/office/drawing/2014/main" xmlns="" val="3032660546"/>
                    </a:ext>
                  </a:extLst>
                </a:gridCol>
                <a:gridCol w="574220">
                  <a:extLst>
                    <a:ext uri="{9D8B030D-6E8A-4147-A177-3AD203B41FA5}">
                      <a16:colId xmlns:a16="http://schemas.microsoft.com/office/drawing/2014/main" xmlns="" val="836932287"/>
                    </a:ext>
                  </a:extLst>
                </a:gridCol>
                <a:gridCol w="574220">
                  <a:extLst>
                    <a:ext uri="{9D8B030D-6E8A-4147-A177-3AD203B41FA5}">
                      <a16:colId xmlns:a16="http://schemas.microsoft.com/office/drawing/2014/main" xmlns="" val="3606206330"/>
                    </a:ext>
                  </a:extLst>
                </a:gridCol>
                <a:gridCol w="632602">
                  <a:extLst>
                    <a:ext uri="{9D8B030D-6E8A-4147-A177-3AD203B41FA5}">
                      <a16:colId xmlns:a16="http://schemas.microsoft.com/office/drawing/2014/main" xmlns="" val="4169850814"/>
                    </a:ext>
                  </a:extLst>
                </a:gridCol>
              </a:tblGrid>
              <a:tr h="63368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086506"/>
                  </a:ext>
                </a:extLst>
              </a:tr>
              <a:tr h="43389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Утверждена программа государственной итоговой аттестации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Утверждён состав и председатель государственной экзаменационной комиссии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Определено необходимое количество экспертов для проведения демонстрационного экзамена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Подготовлены эксперты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Ворлдскиллс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для включения в ГЭК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Подана заявка на получение статуса Центра проведения демонстрационного экзамена 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Получен статус Центра проведения демонстрационного экзамена 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Подготовлен пакет документации для работы государственной экзаменационной комиссии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Размещена информация о проведении демонстрационного экзамена на сайте образовательной организации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Старт проведения демонстрационного экзамена</a:t>
                      </a: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Завершено проведение демонстрационного экзамена</a:t>
                      </a: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Оформлена документация по итогам ГИА</a:t>
                      </a: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Оформлены и выданы дипломы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Отчёт о проведении ГИА подготовлен и направлен в МОН</a:t>
                      </a: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267948"/>
                  </a:ext>
                </a:extLst>
              </a:tr>
              <a:tr h="15761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3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106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51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161" y="133691"/>
            <a:ext cx="803959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6">
                    <a:lumMod val="50000"/>
                  </a:schemeClr>
                </a:solidFill>
              </a:rPr>
              <a:t>Присвоение образовательной организации статуса центра проведения демонстрационного экзамена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579" y="1111221"/>
            <a:ext cx="3319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ЦПДЭ - </a:t>
            </a:r>
            <a:r>
              <a:rPr lang="ru-RU" sz="2000" dirty="0">
                <a:solidFill>
                  <a:srgbClr val="FF0000"/>
                </a:solidFill>
              </a:rPr>
              <a:t>центр проведения демонстрационного экзамена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45089" y="1111221"/>
            <a:ext cx="447380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/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Положение об аккредитации центров проведения демонстрационного экзамена (Союз </a:t>
            </a:r>
            <a:r>
              <a:rPr lang="en-US" b="1" dirty="0">
                <a:ln/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WS)</a:t>
            </a:r>
            <a:endParaRPr lang="ru-RU" b="1" dirty="0">
              <a:ln/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164" y="2241765"/>
            <a:ext cx="7967589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1" dirty="0"/>
              <a:t>Передает документы, указанные «Положении об аккредитации…» в бумажном виде в РКЦ.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b="1" dirty="0"/>
              <a:t> РКЦ передает документы в Союз не раньше, чем за 90 дней до демонстрационного экзамена и не позже, чем за 45 дней до демонстрационного экзамена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b="1" dirty="0"/>
              <a:t>Для принятия решения о наделении образовательной организации статусом Центра проведения демонстрационного экзамена (ЦПДЭ) Союз проводит двухэтапную документационную проверку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b="1" dirty="0"/>
              <a:t>Рассмотрение заявки длится не более 45 дней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b="1" dirty="0"/>
              <a:t>Статус ЦПДЭ подтверждается электронным аттестатом аккредитации, действующим 1 год с момента принятия  решения  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b="1" dirty="0"/>
              <a:t>Образовательная организация, имеющая статус СЦК – сертифицированного центра компетенций, на общих основаниях подает заявку для присвоения статуса ЦПДЭ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315331" y="1431519"/>
            <a:ext cx="49711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3788099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161" y="133691"/>
            <a:ext cx="80395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на проведение демонстрационного экзамена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46946"/>
            <a:ext cx="7704856" cy="50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оборудование и инструменты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расходные материалы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оплата труда главного эксперта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оплата труда экспертов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оплата проезда, проживания и питания экспертов 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оплата коммунальных расходов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амортизационные отчисления</a:t>
            </a:r>
            <a:endParaRPr lang="ru-RU" sz="32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221577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0A8EB65F-0DCF-467D-B273-85906650519B}"/>
              </a:ext>
            </a:extLst>
          </p:cNvPr>
          <p:cNvCxnSpPr/>
          <p:nvPr/>
        </p:nvCxnSpPr>
        <p:spPr>
          <a:xfrm>
            <a:off x="7789985" y="2205405"/>
            <a:ext cx="0" cy="35901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B3B2C4E-6010-419C-A4C0-3D2583353F11}"/>
              </a:ext>
            </a:extLst>
          </p:cNvPr>
          <p:cNvCxnSpPr/>
          <p:nvPr/>
        </p:nvCxnSpPr>
        <p:spPr>
          <a:xfrm>
            <a:off x="4784481" y="2220058"/>
            <a:ext cx="0" cy="3604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659865D-49EB-4614-8FDB-D44E43860BAF}"/>
              </a:ext>
            </a:extLst>
          </p:cNvPr>
          <p:cNvCxnSpPr/>
          <p:nvPr/>
        </p:nvCxnSpPr>
        <p:spPr>
          <a:xfrm>
            <a:off x="1929912" y="2205405"/>
            <a:ext cx="0" cy="35901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D7FF3234-423C-4022-91F8-E7D162A9DBA1}"/>
              </a:ext>
            </a:extLst>
          </p:cNvPr>
          <p:cNvSpPr/>
          <p:nvPr/>
        </p:nvSpPr>
        <p:spPr>
          <a:xfrm>
            <a:off x="6729046" y="2677257"/>
            <a:ext cx="2121877" cy="127800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99649" indent="-99649">
              <a:buFont typeface="Arial" pitchFamily="34" charset="0"/>
              <a:buChar char="•"/>
            </a:pPr>
            <a:r>
              <a:rPr lang="ru-RU" sz="12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сети , включающей </a:t>
            </a:r>
          </a:p>
          <a:p>
            <a:pPr marL="99649" indent="-99649">
              <a:buFont typeface="Arial" pitchFamily="34" charset="0"/>
              <a:buChar char="•"/>
            </a:pPr>
            <a:r>
              <a:rPr lang="ru-RU" sz="12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ФМЦ,БПОО</a:t>
            </a:r>
          </a:p>
          <a:p>
            <a:r>
              <a:rPr lang="ru-RU" sz="12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инклюзивному образованию  и РУМЦ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EDE1A2CD-FF9E-463B-A87B-380E9F63EA74}"/>
              </a:ext>
            </a:extLst>
          </p:cNvPr>
          <p:cNvSpPr/>
          <p:nvPr/>
        </p:nvSpPr>
        <p:spPr>
          <a:xfrm>
            <a:off x="3109547" y="4810858"/>
            <a:ext cx="2841381" cy="165295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8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108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СТРАТЕГИЯ  РАЗВИТИЯ СИСТЕМЫ ПОДГОТОВКИ РАБОЧИХ КАДРОВ И ФОРМИРОВАНИЯ ПРИКЛАДНЫХ КВАЛИФИКАЦИЙ В РОССИЙСКОЙ ФЕДЕРАЦИИ НА ПЕРИОД ДО 2020 ГОДА</a:t>
            </a:r>
            <a:endParaRPr lang="ru-RU" sz="1108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15" dirty="0">
                <a:solidFill>
                  <a:srgbClr val="333399"/>
                </a:solidFill>
              </a:rPr>
              <a:t>(одобрена Коллегией </a:t>
            </a:r>
            <a:r>
              <a:rPr lang="ru-RU" sz="1015" dirty="0" err="1">
                <a:solidFill>
                  <a:srgbClr val="333399"/>
                </a:solidFill>
              </a:rPr>
              <a:t>Минобрнауки</a:t>
            </a:r>
            <a:r>
              <a:rPr lang="ru-RU" sz="1015" dirty="0">
                <a:solidFill>
                  <a:srgbClr val="333399"/>
                </a:solidFill>
              </a:rPr>
              <a:t> России, протокол от 18 июля 2013 г. № ПК-5вн)</a:t>
            </a:r>
          </a:p>
          <a:p>
            <a:pPr algn="ctr">
              <a:defRPr/>
            </a:pPr>
            <a:endParaRPr lang="ru-RU" sz="1477" dirty="0">
              <a:solidFill>
                <a:srgbClr val="333399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9497CDF8-A545-4B80-9807-E2218EBD52D2}"/>
              </a:ext>
            </a:extLst>
          </p:cNvPr>
          <p:cNvSpPr/>
          <p:nvPr/>
        </p:nvSpPr>
        <p:spPr>
          <a:xfrm>
            <a:off x="6167804" y="4807927"/>
            <a:ext cx="2754923" cy="16558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15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15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КОМПЛЕКС МЕР, НАПРАВЛЕННЫХ </a:t>
            </a:r>
          </a:p>
          <a:p>
            <a:pPr algn="ctr">
              <a:defRPr/>
            </a:pPr>
            <a:r>
              <a:rPr lang="ru-RU" sz="1015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НА СОВЕРШЕНСТВОВАНИЕ СИСТЕМЫ СРЕДНЕГО ПРОФЕССИОНАЛЬНОГО ОБРАЗОВАНИЯ, НА 2015 - 2020 ГОДЫ  </a:t>
            </a:r>
            <a:endParaRPr lang="ru-RU" sz="1015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69" dirty="0">
                <a:solidFill>
                  <a:srgbClr val="333399"/>
                </a:solidFill>
              </a:rPr>
              <a:t>(утвержден распоряжением Правительства Российской Федерации от 3 марта 2015 г. № 349-р</a:t>
            </a:r>
            <a:r>
              <a:rPr lang="ru-RU" sz="1015" dirty="0">
                <a:solidFill>
                  <a:srgbClr val="333399"/>
                </a:solidFill>
              </a:rPr>
              <a:t>)</a:t>
            </a:r>
          </a:p>
          <a:p>
            <a:pPr algn="ctr">
              <a:defRPr/>
            </a:pPr>
            <a:endParaRPr lang="ru-RU" sz="1477" dirty="0">
              <a:solidFill>
                <a:srgbClr val="333399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1185B66E-B52F-4915-BDC3-7995CE477363}"/>
              </a:ext>
            </a:extLst>
          </p:cNvPr>
          <p:cNvSpPr/>
          <p:nvPr/>
        </p:nvSpPr>
        <p:spPr>
          <a:xfrm>
            <a:off x="754673" y="2687515"/>
            <a:ext cx="2403231" cy="124669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99649" indent="-99649">
              <a:buFont typeface="Arial" pitchFamily="34" charset="0"/>
              <a:buChar char="•"/>
            </a:pPr>
            <a:r>
              <a:rPr lang="ru-RU" sz="12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кадров </a:t>
            </a:r>
          </a:p>
          <a:p>
            <a:pPr marL="99649" indent="-99649">
              <a:buFont typeface="Arial" pitchFamily="34" charset="0"/>
              <a:buChar char="•"/>
            </a:pPr>
            <a:r>
              <a:rPr lang="ru-RU" sz="12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ТОП-50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A4E9F7A3-5E74-4852-8CE4-FFE279DE0DAF}"/>
              </a:ext>
            </a:extLst>
          </p:cNvPr>
          <p:cNvSpPr/>
          <p:nvPr/>
        </p:nvSpPr>
        <p:spPr>
          <a:xfrm>
            <a:off x="3248759" y="2687515"/>
            <a:ext cx="3373315" cy="12467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99649" indent="-99649">
              <a:buFont typeface="Arial" pitchFamily="34" charset="0"/>
              <a:buChar char="•"/>
              <a:defRPr/>
            </a:pPr>
            <a:r>
              <a:rPr lang="ru-RU" sz="12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чемпионатов «Молодые профессионалы»               (</a:t>
            </a:r>
            <a:r>
              <a:rPr lang="en-US" sz="129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WorldSkills</a:t>
            </a:r>
            <a:r>
              <a:rPr lang="en-US" sz="12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Russia)</a:t>
            </a:r>
            <a:endParaRPr lang="ru-RU" sz="129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649" indent="-99649">
              <a:buFont typeface="Arial" pitchFamily="34" charset="0"/>
              <a:buChar char="•"/>
              <a:defRPr/>
            </a:pPr>
            <a:r>
              <a:rPr lang="ru-RU" sz="12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качества подготовки кадров</a:t>
            </a:r>
          </a:p>
          <a:p>
            <a:pPr marL="99649" indent="-99649">
              <a:buFont typeface="Arial" pitchFamily="34" charset="0"/>
              <a:buChar char="•"/>
              <a:defRPr/>
            </a:pPr>
            <a:r>
              <a:rPr lang="ru-RU" sz="12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Демонстрационный  экзамен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62316C14-E7CE-47F1-9667-FD2F3EED7E2F}"/>
              </a:ext>
            </a:extLst>
          </p:cNvPr>
          <p:cNvSpPr/>
          <p:nvPr/>
        </p:nvSpPr>
        <p:spPr>
          <a:xfrm>
            <a:off x="719505" y="4825512"/>
            <a:ext cx="2324100" cy="163097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8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УКАЗЫ И ПОРУЧЕНИЯ ПРЕЗИДЕНТА РОССИЙСКОЙ ФЕДЕРАЦИИ, ПОРУЧЕНИЯ ПРАВИТЕЛЬСТВА РОССИЙСКОЙ ФЕДЕРАЦИИ</a:t>
            </a:r>
          </a:p>
          <a:p>
            <a:pPr algn="ctr">
              <a:defRPr/>
            </a:pPr>
            <a:endParaRPr lang="ru-RU" sz="1108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AF17C02F-7C7B-4CB7-9515-FA3CE9ADFF50}"/>
              </a:ext>
            </a:extLst>
          </p:cNvPr>
          <p:cNvSpPr/>
          <p:nvPr/>
        </p:nvSpPr>
        <p:spPr>
          <a:xfrm>
            <a:off x="8212016" y="2878016"/>
            <a:ext cx="594946" cy="577362"/>
          </a:xfrm>
          <a:prstGeom prst="ellipse">
            <a:avLst/>
          </a:prstGeom>
          <a:blipFill dpi="0"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15"/>
          </a:p>
        </p:txBody>
      </p:sp>
      <p:pic>
        <p:nvPicPr>
          <p:cNvPr id="3084" name="Picture 3" descr="C:\Users\Sokolova\Desktop\лого ключ 3.png">
            <a:extLst>
              <a:ext uri="{FF2B5EF4-FFF2-40B4-BE49-F238E27FC236}">
                <a16:creationId xmlns:a16="http://schemas.microsoft.com/office/drawing/2014/main" xmlns="" id="{EE9DBD94-122C-4EEB-BC66-873DB1DF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4" y="2935166"/>
            <a:ext cx="539262" cy="5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6496A2C8-13A9-4BAA-A33F-7045B44986D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77599" y="1754891"/>
            <a:ext cx="1460989" cy="3196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477" b="1" dirty="0">
                <a:latin typeface="+mn-lt"/>
                <a:cs typeface="+mn-cs"/>
              </a:rPr>
              <a:t>Приоритеты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39F036C9-3D61-4F65-B170-037083A1DC56}"/>
              </a:ext>
            </a:extLst>
          </p:cNvPr>
          <p:cNvSpPr/>
          <p:nvPr/>
        </p:nvSpPr>
        <p:spPr>
          <a:xfrm>
            <a:off x="6715859" y="1279282"/>
            <a:ext cx="2135065" cy="940777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77" b="1" dirty="0">
                <a:solidFill>
                  <a:schemeClr val="accent2">
                    <a:lumMod val="50000"/>
                  </a:schemeClr>
                </a:solidFill>
              </a:rPr>
              <a:t>Доступность СПО, </a:t>
            </a:r>
          </a:p>
          <a:p>
            <a:pPr>
              <a:defRPr/>
            </a:pPr>
            <a:r>
              <a:rPr lang="ru-RU" sz="1477" b="1" dirty="0">
                <a:solidFill>
                  <a:schemeClr val="accent2">
                    <a:lumMod val="50000"/>
                  </a:schemeClr>
                </a:solidFill>
              </a:rPr>
              <a:t>в том числе </a:t>
            </a:r>
          </a:p>
          <a:p>
            <a:pPr>
              <a:defRPr/>
            </a:pPr>
            <a:r>
              <a:rPr lang="ru-RU" sz="1477" b="1" dirty="0">
                <a:solidFill>
                  <a:schemeClr val="accent2">
                    <a:lumMod val="50000"/>
                  </a:schemeClr>
                </a:solidFill>
              </a:rPr>
              <a:t>для инвалидов </a:t>
            </a:r>
          </a:p>
          <a:p>
            <a:pPr>
              <a:defRPr/>
            </a:pPr>
            <a:r>
              <a:rPr lang="ru-RU" sz="1477" b="1" dirty="0">
                <a:solidFill>
                  <a:schemeClr val="accent2">
                    <a:lumMod val="50000"/>
                  </a:schemeClr>
                </a:solidFill>
              </a:rPr>
              <a:t>и лиц с ОВЗ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B620ED90-B66C-44F6-87E7-9B68C2C3BD35}"/>
              </a:ext>
            </a:extLst>
          </p:cNvPr>
          <p:cNvSpPr/>
          <p:nvPr/>
        </p:nvSpPr>
        <p:spPr>
          <a:xfrm>
            <a:off x="740020" y="1279282"/>
            <a:ext cx="2403231" cy="940777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77" b="1" dirty="0">
                <a:solidFill>
                  <a:schemeClr val="accent2">
                    <a:lumMod val="50000"/>
                  </a:schemeClr>
                </a:solidFill>
              </a:rPr>
              <a:t>Обновление содержания </a:t>
            </a:r>
          </a:p>
          <a:p>
            <a:pPr>
              <a:defRPr/>
            </a:pPr>
            <a:r>
              <a:rPr lang="ru-RU" sz="1477" b="1" dirty="0">
                <a:solidFill>
                  <a:schemeClr val="accent2">
                    <a:lumMod val="50000"/>
                  </a:schemeClr>
                </a:solidFill>
              </a:rPr>
              <a:t>и образовательных технологий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774AE0D6-5460-4417-9C62-8424E0EEFB28}"/>
              </a:ext>
            </a:extLst>
          </p:cNvPr>
          <p:cNvSpPr/>
          <p:nvPr/>
        </p:nvSpPr>
        <p:spPr>
          <a:xfrm>
            <a:off x="3248758" y="1270490"/>
            <a:ext cx="3358662" cy="94663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77" b="1" dirty="0">
                <a:solidFill>
                  <a:schemeClr val="accent2">
                    <a:lumMod val="50000"/>
                  </a:schemeClr>
                </a:solidFill>
              </a:rPr>
              <a:t>Соответствие качества подготовки кадров международным стандартам и передовым технологиям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D6B2695-51B6-43F5-ACA1-B1555FB78C79}"/>
              </a:ext>
            </a:extLst>
          </p:cNvPr>
          <p:cNvSpPr txBox="1"/>
          <p:nvPr/>
        </p:nvSpPr>
        <p:spPr>
          <a:xfrm rot="16200000">
            <a:off x="-504183" y="3459041"/>
            <a:ext cx="1862692" cy="31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77" b="1" dirty="0">
                <a:solidFill>
                  <a:schemeClr val="accent2">
                    <a:lumMod val="50000"/>
                  </a:schemeClr>
                </a:solidFill>
              </a:rPr>
              <a:t>Зоны внимания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A8996FB-CE57-41B6-B1C0-F54BFDA6CD20}"/>
              </a:ext>
            </a:extLst>
          </p:cNvPr>
          <p:cNvSpPr txBox="1"/>
          <p:nvPr/>
        </p:nvSpPr>
        <p:spPr>
          <a:xfrm>
            <a:off x="665285" y="4230567"/>
            <a:ext cx="8226669" cy="319639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77" b="1" dirty="0">
                <a:latin typeface="Arial" pitchFamily="34" charset="0"/>
              </a:rPr>
              <a:t>Мониторинг качества подготовки кадров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C77449A7-85BF-42AD-B395-853796F4F4E7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4794738" y="4047582"/>
            <a:ext cx="1466" cy="24652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A67241BB-3A68-409B-9B42-D3C590F97D89}"/>
              </a:ext>
            </a:extLst>
          </p:cNvPr>
          <p:cNvSpPr/>
          <p:nvPr/>
        </p:nvSpPr>
        <p:spPr>
          <a:xfrm>
            <a:off x="669681" y="2527445"/>
            <a:ext cx="8253046" cy="15201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/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xmlns="" id="{5F55513B-62D5-4FFD-BB0E-28C204D31CD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27288" y="5410633"/>
            <a:ext cx="1553308" cy="27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1477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НПА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B405ED5-75DF-4081-BC02-797B0B6A6FCF}"/>
              </a:ext>
            </a:extLst>
          </p:cNvPr>
          <p:cNvSpPr/>
          <p:nvPr/>
        </p:nvSpPr>
        <p:spPr>
          <a:xfrm>
            <a:off x="438653" y="171890"/>
            <a:ext cx="5627195" cy="863482"/>
          </a:xfrm>
          <a:prstGeom prst="rect">
            <a:avLst/>
          </a:prstGeom>
        </p:spPr>
        <p:txBody>
          <a:bodyPr wrap="square" lIns="95227" tIns="47613" rIns="95227" bIns="47613">
            <a:spAutoFit/>
          </a:bodyPr>
          <a:lstStyle/>
          <a:p>
            <a:pPr>
              <a:defRPr/>
            </a:pPr>
            <a:r>
              <a:rPr lang="ru-RU" sz="1662" b="1" dirty="0">
                <a:solidFill>
                  <a:schemeClr val="accent2">
                    <a:lumMod val="50000"/>
                  </a:schemeClr>
                </a:solidFill>
              </a:rPr>
              <a:t>ОСНОВНЫЕ НАПРАВЛЕНИЯ СОВЕРШЕНСТВОВАНИЯ СИСТЕМЫ СРЕДНЕГО ПРОФЕССИОНАЛЬНОГО ОБРАЗОВАНИЯ</a:t>
            </a:r>
          </a:p>
        </p:txBody>
      </p:sp>
      <p:grpSp>
        <p:nvGrpSpPr>
          <p:cNvPr id="3095" name="Группа 30">
            <a:extLst>
              <a:ext uri="{FF2B5EF4-FFF2-40B4-BE49-F238E27FC236}">
                <a16:creationId xmlns:a16="http://schemas.microsoft.com/office/drawing/2014/main" xmlns="" id="{FB0A8E80-8700-4388-8940-82684354812A}"/>
              </a:ext>
            </a:extLst>
          </p:cNvPr>
          <p:cNvGrpSpPr>
            <a:grpSpLocks/>
          </p:cNvGrpSpPr>
          <p:nvPr/>
        </p:nvGrpSpPr>
        <p:grpSpPr bwMode="auto">
          <a:xfrm>
            <a:off x="5990665" y="280045"/>
            <a:ext cx="3122735" cy="565638"/>
            <a:chOff x="5529064" y="116632"/>
            <a:chExt cx="4379193" cy="1018548"/>
          </a:xfrm>
        </p:grpSpPr>
        <p:sp>
          <p:nvSpPr>
            <p:cNvPr id="32" name="Параллелограмм 31">
              <a:extLst>
                <a:ext uri="{FF2B5EF4-FFF2-40B4-BE49-F238E27FC236}">
                  <a16:creationId xmlns:a16="http://schemas.microsoft.com/office/drawing/2014/main" xmlns="" id="{7903922C-4C86-4BD6-81E8-22AB520DE722}"/>
                </a:ext>
              </a:extLst>
            </p:cNvPr>
            <p:cNvSpPr/>
            <p:nvPr/>
          </p:nvSpPr>
          <p:spPr>
            <a:xfrm rot="10800000">
              <a:off x="5529064" y="116632"/>
              <a:ext cx="4333983" cy="1018548"/>
            </a:xfrm>
            <a:prstGeom prst="parallelogram">
              <a:avLst>
                <a:gd name="adj" fmla="val 56507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62">
                <a:solidFill>
                  <a:schemeClr val="bg1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61478ED3-3800-40A1-A765-BD0C9DF58785}"/>
                </a:ext>
              </a:extLst>
            </p:cNvPr>
            <p:cNvSpPr/>
            <p:nvPr/>
          </p:nvSpPr>
          <p:spPr>
            <a:xfrm>
              <a:off x="7793667" y="116632"/>
              <a:ext cx="2114590" cy="10185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62">
                <a:solidFill>
                  <a:schemeClr val="bg1"/>
                </a:solidFill>
              </a:endParaRPr>
            </a:p>
          </p:txBody>
        </p:sp>
        <p:sp>
          <p:nvSpPr>
            <p:cNvPr id="3102" name="TextBox 33">
              <a:extLst>
                <a:ext uri="{FF2B5EF4-FFF2-40B4-BE49-F238E27FC236}">
                  <a16:creationId xmlns:a16="http://schemas.microsoft.com/office/drawing/2014/main" xmlns="" id="{C36DE10B-EECC-439C-93B2-3263B4D44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6993" y="344859"/>
              <a:ext cx="2917955" cy="575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77" b="1" dirty="0" err="1">
                  <a:solidFill>
                    <a:schemeClr val="bg1"/>
                  </a:solidFill>
                </a:rPr>
                <a:t>Минобрнауки</a:t>
              </a:r>
              <a:r>
                <a:rPr lang="ru-RU" altLang="ru-RU" sz="1477" b="1" dirty="0">
                  <a:solidFill>
                    <a:schemeClr val="bg1"/>
                  </a:solidFill>
                </a:rPr>
                <a:t> России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9FF0CEB-B915-404D-B4D6-1904C9622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236" y="355583"/>
            <a:ext cx="404446" cy="465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9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161" y="133691"/>
            <a:ext cx="80395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Дополнения к структуре расходов на проведение демонстрационного экзамена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5463" y="1292562"/>
            <a:ext cx="7948296" cy="5232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Питание участников и экспертов (дополнительные расходы по организации питьевого режима и кофе-брейков на площадке)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Транспортные расходы (трансфер экспертной группы);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Приобретение, установка видеонаблюдения на экзаменационных площадках; (оснащение площадки видеооборудованием для онлайн-трансляции), расходы по организации онлайн трансляции ДЭ.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Канцелярские расходы, Закупка мебели, хозяйственного инвентаря,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Аренда паспортизированных экзаменационных образцов (</a:t>
            </a:r>
            <a:r>
              <a:rPr lang="ru-RU" sz="1600" b="1" dirty="0" err="1"/>
              <a:t>дефектоскописты</a:t>
            </a:r>
            <a:r>
              <a:rPr lang="ru-RU" sz="1600" b="1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Спецодежда, средства индивидуальной защиты</a:t>
            </a:r>
          </a:p>
          <a:p>
            <a:r>
              <a:rPr lang="ru-RU" sz="1600" b="1" dirty="0"/>
              <a:t>ещё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Закупка монтажных модулей (электромонтаж),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Расходы на монтаж оборудования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Расходы на прокладку сети,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Расходы на аренду оборудования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Расходы на ремонтные работы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наладка и техническое обслуживание станка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u="sng" dirty="0"/>
              <a:t>транспортные расходы по доставке и разгрузке материалов (плитка)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Оплата расходов на заготовки для изготовления детали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Оплата расходов на закупку режущего инструмента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Горюче-смазочные материалы, запчасти,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477871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9"/>
          <p:cNvSpPr txBox="1">
            <a:spLocks noChangeArrowheads="1"/>
          </p:cNvSpPr>
          <p:nvPr/>
        </p:nvSpPr>
        <p:spPr bwMode="auto">
          <a:xfrm>
            <a:off x="107504" y="348190"/>
            <a:ext cx="8048945" cy="105412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68570" tIns="34286" rIns="68570" bIns="34286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ru-RU" altLang="en-US" sz="3200" b="1" dirty="0">
                <a:ln/>
                <a:solidFill>
                  <a:srgbClr val="7030A0"/>
                </a:solidFill>
                <a:latin typeface="Calibri"/>
                <a:cs typeface="Arial" charset="0"/>
              </a:rPr>
              <a:t>Обоснование выбора комплекта оценочной документации</a:t>
            </a:r>
            <a:endParaRPr lang="ru-RU" sz="3200" b="1" dirty="0">
              <a:ln/>
              <a:solidFill>
                <a:srgbClr val="7030A0"/>
              </a:solidFill>
              <a:latin typeface="Calibri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767" y="1815015"/>
            <a:ext cx="7625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ru-RU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800" b="1">
                <a:ln/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r>
              <a:rPr lang="ru-RU" dirty="0"/>
              <a:t>- Планирование количества рабочих мест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942" y="2521059"/>
            <a:ext cx="7544507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/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- Учёт количества выпускников, в том числе при рассмотрении возможности принять выпускников образовательной организации- сетевого партнера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357" y="4306277"/>
            <a:ext cx="783099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ru-RU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800" b="1">
                <a:ln/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r>
              <a:rPr lang="ru-RU" dirty="0"/>
              <a:t>- Разработка графика демонстрационного экзамена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942" y="5318500"/>
            <a:ext cx="7607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/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- Структура расходов на проведение демонстрационного экзамена (примерный расчет)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F8F18B-5120-416E-ACB1-791A728B24CC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82AF2F9-78EA-4E02-BC4F-6C578835CBC1}"/>
              </a:ext>
            </a:extLst>
          </p:cNvPr>
          <p:cNvSpPr/>
          <p:nvPr/>
        </p:nvSpPr>
        <p:spPr>
          <a:xfrm>
            <a:off x="8316416" y="5513852"/>
            <a:ext cx="827584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170503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46993" y="0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Май  2018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143" y="234792"/>
            <a:ext cx="8111836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en-US" sz="2800" b="1" dirty="0">
                <a:ln/>
                <a:solidFill>
                  <a:srgbClr val="F79646">
                    <a:lumMod val="50000"/>
                  </a:srgbClr>
                </a:solidFill>
                <a:cs typeface="Arial" charset="0"/>
              </a:rPr>
              <a:t>Задания демонстрационного экзамена</a:t>
            </a:r>
            <a:endParaRPr lang="en-US" altLang="en-US" sz="2800" b="1" dirty="0">
              <a:ln/>
              <a:solidFill>
                <a:srgbClr val="F79646">
                  <a:lumMod val="50000"/>
                </a:srgbClr>
              </a:solidFill>
              <a:cs typeface="Arial" charset="0"/>
            </a:endParaRPr>
          </a:p>
          <a:p>
            <a:pPr algn="ctr">
              <a:defRPr/>
            </a:pPr>
            <a:r>
              <a:rPr lang="ru-RU" sz="2800" b="1" dirty="0">
                <a:ln/>
                <a:solidFill>
                  <a:srgbClr val="F79646">
                    <a:lumMod val="50000"/>
                  </a:srgbClr>
                </a:solidFill>
                <a:cs typeface="Arial" charset="0"/>
              </a:rPr>
              <a:t>по компетенциям </a:t>
            </a:r>
            <a:r>
              <a:rPr lang="en-US" sz="2800" b="1" dirty="0">
                <a:ln/>
                <a:solidFill>
                  <a:srgbClr val="F79646">
                    <a:lumMod val="50000"/>
                  </a:srgbClr>
                </a:solidFill>
                <a:cs typeface="Arial" charset="0"/>
              </a:rPr>
              <a:t>WS</a:t>
            </a:r>
            <a:r>
              <a:rPr lang="ru-RU" sz="2800" b="1" dirty="0">
                <a:ln/>
                <a:solidFill>
                  <a:srgbClr val="F79646">
                    <a:lumMod val="50000"/>
                  </a:srgbClr>
                </a:solidFill>
                <a:cs typeface="Arial" charset="0"/>
              </a:rPr>
              <a:t>, размещенные на сайте </a:t>
            </a:r>
            <a:r>
              <a:rPr lang="en-US" sz="280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79646">
                    <a:lumMod val="50000"/>
                  </a:srgbClr>
                </a:solidFill>
                <a:cs typeface="Arial" charset="0"/>
                <a:hlinkClick r:id="rId2"/>
              </a:rPr>
              <a:t>http://worldskills.ru</a:t>
            </a:r>
            <a:r>
              <a:rPr lang="ru-RU" sz="280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79646">
                    <a:lumMod val="50000"/>
                  </a:srgbClr>
                </a:solidFill>
                <a:cs typeface="Arial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858" y="1804487"/>
            <a:ext cx="457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КОД – комплект оценочной документации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96844" y="2315349"/>
            <a:ext cx="1430056" cy="2397581"/>
            <a:chOff x="1798320" y="2218910"/>
            <a:chExt cx="1298448" cy="2498879"/>
          </a:xfrm>
        </p:grpSpPr>
        <p:sp>
          <p:nvSpPr>
            <p:cNvPr id="14" name="TextBox 13"/>
            <p:cNvSpPr txBox="1"/>
            <p:nvPr/>
          </p:nvSpPr>
          <p:spPr>
            <a:xfrm>
              <a:off x="1867176" y="2218910"/>
              <a:ext cx="9140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КОД-1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798320" y="2656555"/>
              <a:ext cx="1298448" cy="356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white"/>
                  </a:solidFill>
                </a:rPr>
                <a:t>Модуль </a:t>
              </a:r>
              <a:r>
                <a:rPr lang="en-US" sz="1350" dirty="0">
                  <a:solidFill>
                    <a:prstClr val="white"/>
                  </a:solidFill>
                </a:rPr>
                <a:t>A</a:t>
              </a:r>
              <a:r>
                <a:rPr lang="ru-RU" sz="135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98320" y="3091007"/>
              <a:ext cx="1298448" cy="356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white"/>
                  </a:solidFill>
                </a:rPr>
                <a:t>Модуль</a:t>
              </a:r>
              <a:r>
                <a:rPr lang="en-US" sz="1350" dirty="0">
                  <a:solidFill>
                    <a:prstClr val="white"/>
                  </a:solidFill>
                </a:rPr>
                <a:t> B</a:t>
              </a:r>
              <a:endParaRPr lang="ru-RU" sz="1350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98320" y="3508864"/>
              <a:ext cx="1298448" cy="356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white"/>
                  </a:solidFill>
                </a:rPr>
                <a:t>Модуль</a:t>
              </a:r>
              <a:r>
                <a:rPr lang="en-US" sz="1350" dirty="0">
                  <a:solidFill>
                    <a:prstClr val="white"/>
                  </a:solidFill>
                </a:rPr>
                <a:t> C</a:t>
              </a:r>
              <a:endParaRPr lang="ru-RU" sz="1350" dirty="0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798320" y="3943316"/>
              <a:ext cx="1298448" cy="356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white"/>
                  </a:solidFill>
                </a:rPr>
                <a:t>Модуль</a:t>
              </a:r>
              <a:r>
                <a:rPr lang="en-US" sz="1350" dirty="0">
                  <a:solidFill>
                    <a:prstClr val="white"/>
                  </a:solidFill>
                </a:rPr>
                <a:t> D</a:t>
              </a:r>
              <a:endParaRPr lang="ru-RU" sz="1350" dirty="0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98320" y="4361173"/>
              <a:ext cx="1298448" cy="356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white"/>
                  </a:solidFill>
                </a:rPr>
                <a:t>Модуль</a:t>
              </a:r>
              <a:r>
                <a:rPr lang="en-US" sz="1350" dirty="0">
                  <a:solidFill>
                    <a:prstClr val="white"/>
                  </a:solidFill>
                </a:rPr>
                <a:t> E</a:t>
              </a:r>
              <a:endParaRPr lang="ru-RU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40514" y="2348354"/>
            <a:ext cx="1371129" cy="1836020"/>
            <a:chOff x="5122195" y="2387943"/>
            <a:chExt cx="1298448" cy="1578355"/>
          </a:xfrm>
        </p:grpSpPr>
        <p:sp>
          <p:nvSpPr>
            <p:cNvPr id="21" name="TextBox 20"/>
            <p:cNvSpPr txBox="1"/>
            <p:nvPr/>
          </p:nvSpPr>
          <p:spPr>
            <a:xfrm>
              <a:off x="5335370" y="2387943"/>
              <a:ext cx="939348" cy="40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КОД-2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122195" y="2734391"/>
              <a:ext cx="1298448" cy="356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white"/>
                  </a:solidFill>
                </a:rPr>
                <a:t>Модуль </a:t>
              </a:r>
              <a:r>
                <a:rPr lang="en-US" sz="1350" dirty="0">
                  <a:solidFill>
                    <a:prstClr val="white"/>
                  </a:solidFill>
                </a:rPr>
                <a:t>A</a:t>
              </a:r>
              <a:r>
                <a:rPr lang="ru-RU" sz="135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22195" y="3166299"/>
              <a:ext cx="1298448" cy="356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white"/>
                  </a:solidFill>
                </a:rPr>
                <a:t>Модуль </a:t>
              </a:r>
              <a:r>
                <a:rPr lang="en-US" sz="1350" dirty="0">
                  <a:solidFill>
                    <a:prstClr val="white"/>
                  </a:solidFill>
                </a:rPr>
                <a:t>B</a:t>
              </a:r>
              <a:r>
                <a:rPr lang="ru-RU" sz="135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122195" y="3609682"/>
              <a:ext cx="1298448" cy="356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white"/>
                  </a:solidFill>
                </a:rPr>
                <a:t>Модуль </a:t>
              </a:r>
              <a:r>
                <a:rPr lang="en-US" sz="1350" dirty="0">
                  <a:solidFill>
                    <a:prstClr val="white"/>
                  </a:solidFill>
                </a:rPr>
                <a:t>C</a:t>
              </a:r>
              <a:r>
                <a:rPr lang="ru-RU" sz="1350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433842" y="2373504"/>
            <a:ext cx="1349628" cy="1263106"/>
            <a:chOff x="8668543" y="2330994"/>
            <a:chExt cx="1298448" cy="1116964"/>
          </a:xfrm>
        </p:grpSpPr>
        <p:sp>
          <p:nvSpPr>
            <p:cNvPr id="26" name="TextBox 25"/>
            <p:cNvSpPr txBox="1"/>
            <p:nvPr/>
          </p:nvSpPr>
          <p:spPr>
            <a:xfrm>
              <a:off x="8818978" y="2330994"/>
              <a:ext cx="9140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КОД-3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668543" y="2691568"/>
              <a:ext cx="1298448" cy="356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white"/>
                  </a:solidFill>
                </a:rPr>
                <a:t>Модуль </a:t>
              </a:r>
              <a:r>
                <a:rPr lang="en-US" sz="1350" dirty="0">
                  <a:solidFill>
                    <a:prstClr val="white"/>
                  </a:solidFill>
                </a:rPr>
                <a:t>A</a:t>
              </a:r>
              <a:r>
                <a:rPr lang="ru-RU" sz="135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668543" y="3091342"/>
              <a:ext cx="1298448" cy="356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dirty="0">
                  <a:solidFill>
                    <a:prstClr val="white"/>
                  </a:solidFill>
                </a:rPr>
                <a:t>Модуль </a:t>
              </a:r>
              <a:r>
                <a:rPr lang="en-US" sz="1350" dirty="0">
                  <a:solidFill>
                    <a:prstClr val="white"/>
                  </a:solidFill>
                </a:rPr>
                <a:t>B</a:t>
              </a:r>
              <a:r>
                <a:rPr lang="ru-RU" sz="1350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061299" y="2716218"/>
            <a:ext cx="2104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Количество комплектов 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от 2 до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76127" y="3826269"/>
            <a:ext cx="21633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350" b="1" dirty="0">
                <a:solidFill>
                  <a:prstClr val="black"/>
                </a:solidFill>
                <a:latin typeface="Arial" charset="0"/>
                <a:cs typeface="Arial" charset="0"/>
              </a:rPr>
              <a:t>Время выполнения задания для ДЭ 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350" b="1" dirty="0">
                <a:solidFill>
                  <a:prstClr val="black"/>
                </a:solidFill>
                <a:latin typeface="Arial" charset="0"/>
                <a:cs typeface="Arial" charset="0"/>
              </a:rPr>
              <a:t>от 2 до 22 часов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5536" y="5126756"/>
            <a:ext cx="7403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По каждому комплекту: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ИЛ – инфраструктурный лист, как сумма ИЛ по модулям задания, план застройки, план проведения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Максимальное количество баллов, как сумма баллов по модулям задания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Время выполнения, как сумма времени выполнения по модулям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Требование по количеству экспертов</a:t>
            </a:r>
          </a:p>
        </p:txBody>
      </p:sp>
    </p:spTree>
    <p:extLst>
      <p:ext uri="{BB962C8B-B14F-4D97-AF65-F5344CB8AC3E}">
        <p14:creationId xmlns:p14="http://schemas.microsoft.com/office/powerpoint/2010/main" val="3941629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90100771"/>
              </p:ext>
            </p:extLst>
          </p:nvPr>
        </p:nvGraphicFramePr>
        <p:xfrm>
          <a:off x="374342" y="4548036"/>
          <a:ext cx="8064897" cy="244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87728" y="332656"/>
            <a:ext cx="2448272" cy="640871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73679" y="332656"/>
            <a:ext cx="2509406" cy="6408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9" name="Picture 2" descr="http://www.4ne.ru/wp-content/uploads/tokarniystanokchp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0" y="1828802"/>
            <a:ext cx="1970331" cy="11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65124" y="352974"/>
            <a:ext cx="2321084" cy="6408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://www.4ne.ru/wp-content/uploads/tokarniystanokchp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8" y="3099669"/>
            <a:ext cx="1970331" cy="11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4ne.ru/wp-content/uploads/tokarniystanokchp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83" y="1936857"/>
            <a:ext cx="144316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4ne.ru/wp-content/uploads/tokarniystanokchp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83" y="3125283"/>
            <a:ext cx="144316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4ne.ru/wp-content/uploads/tokarniystanokchp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83" y="4235630"/>
            <a:ext cx="144316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1892" y="404665"/>
            <a:ext cx="792088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</a:rPr>
              <a:t>Выбор 2018 года связан с пропускной способностью образовательной организации </a:t>
            </a:r>
          </a:p>
        </p:txBody>
      </p:sp>
      <p:pic>
        <p:nvPicPr>
          <p:cNvPr id="24" name="Picture 2" descr="http://www.4ne.ru/wp-content/uploads/tokarniystanokchp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18" y="1936857"/>
            <a:ext cx="1199038" cy="7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4ne.ru/wp-content/uploads/tokarniystanokchp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63" y="2501376"/>
            <a:ext cx="1199038" cy="7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4ne.ru/wp-content/uploads/tokarniystanokchp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05" y="3198369"/>
            <a:ext cx="1199038" cy="7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4ne.ru/wp-content/uploads/tokarniystanokchp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01" y="3876668"/>
            <a:ext cx="1199038" cy="7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4ne.ru/wp-content/uploads/tokarniystanokchp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35" y="1340769"/>
            <a:ext cx="1199038" cy="7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32830783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46993" y="0"/>
            <a:ext cx="656666" cy="3044957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МАЙ  2018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9026" y="332655"/>
            <a:ext cx="795633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rgbClr val="F79646">
                    <a:lumMod val="50000"/>
                  </a:srgbClr>
                </a:solidFill>
                <a:cs typeface="Arial" charset="0"/>
              </a:rPr>
              <a:t>Предложения по переводу результатов ДЭ в экзаменационную оценку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79512" y="3044957"/>
          <a:ext cx="8136903" cy="3627120"/>
        </p:xfrm>
        <a:graphic>
          <a:graphicData uri="http://schemas.openxmlformats.org/drawingml/2006/table">
            <a:tbl>
              <a:tblPr firstRow="1" bandRow="1"/>
              <a:tblGrid>
                <a:gridCol w="1910465">
                  <a:extLst>
                    <a:ext uri="{9D8B030D-6E8A-4147-A177-3AD203B41FA5}">
                      <a16:colId xmlns:a16="http://schemas.microsoft.com/office/drawing/2014/main" xmlns="" val="3660221945"/>
                    </a:ext>
                  </a:extLst>
                </a:gridCol>
                <a:gridCol w="2342759">
                  <a:extLst>
                    <a:ext uri="{9D8B030D-6E8A-4147-A177-3AD203B41FA5}">
                      <a16:colId xmlns:a16="http://schemas.microsoft.com/office/drawing/2014/main" xmlns="" val="3722387008"/>
                    </a:ext>
                  </a:extLst>
                </a:gridCol>
                <a:gridCol w="1324773">
                  <a:extLst>
                    <a:ext uri="{9D8B030D-6E8A-4147-A177-3AD203B41FA5}">
                      <a16:colId xmlns:a16="http://schemas.microsoft.com/office/drawing/2014/main" xmlns="" val="4238045243"/>
                    </a:ext>
                  </a:extLst>
                </a:gridCol>
                <a:gridCol w="1380554">
                  <a:extLst>
                    <a:ext uri="{9D8B030D-6E8A-4147-A177-3AD203B41FA5}">
                      <a16:colId xmlns:a16="http://schemas.microsoft.com/office/drawing/2014/main" xmlns="" val="2962642111"/>
                    </a:ext>
                  </a:extLst>
                </a:gridCol>
                <a:gridCol w="1178352">
                  <a:extLst>
                    <a:ext uri="{9D8B030D-6E8A-4147-A177-3AD203B41FA5}">
                      <a16:colId xmlns:a16="http://schemas.microsoft.com/office/drawing/2014/main" xmlns="" val="1889773974"/>
                    </a:ext>
                  </a:extLst>
                </a:gridCol>
              </a:tblGrid>
              <a:tr h="1001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Задание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Максимальный балл по модулям</a:t>
                      </a:r>
                    </a:p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финале НЧ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«3»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«4»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«5»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21463"/>
                  </a:ext>
                </a:extLst>
              </a:tr>
              <a:tr h="81731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Токарные работы на станках с ЧПУ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64.7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20,00 - 39,99</a:t>
                      </a:r>
                      <a:r>
                        <a:rPr lang="ru-RU" sz="2000" b="1" baseline="0" dirty="0"/>
                        <a:t> %</a:t>
                      </a:r>
                      <a:endParaRPr lang="ru-RU" sz="2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40 – 69,99 %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70 – 100%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7646855"/>
                  </a:ext>
                </a:extLst>
              </a:tr>
              <a:tr h="77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7937088"/>
                  </a:ext>
                </a:extLst>
              </a:tr>
              <a:tr h="730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Пороговые</a:t>
                      </a:r>
                      <a:r>
                        <a:rPr lang="ru-RU" sz="2000" b="1" baseline="0" dirty="0"/>
                        <a:t> значения баллов</a:t>
                      </a:r>
                      <a:endParaRPr lang="ru-RU" sz="2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12, 94 балла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25,88 балла</a:t>
                      </a:r>
                    </a:p>
                    <a:p>
                      <a:endParaRPr lang="ru-RU" sz="2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45,29 балла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431426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0800000" flipV="1">
            <a:off x="472614" y="1741658"/>
            <a:ext cx="7699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! В качестве максимального балла предлагается сумма баллов по модулям демонстрационного экзамена на финале национального чемпионата</a:t>
            </a:r>
          </a:p>
        </p:txBody>
      </p:sp>
    </p:spTree>
    <p:extLst>
      <p:ext uri="{BB962C8B-B14F-4D97-AF65-F5344CB8AC3E}">
        <p14:creationId xmlns:p14="http://schemas.microsoft.com/office/powerpoint/2010/main" val="1789762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857" y="819835"/>
            <a:ext cx="4760286" cy="428321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График сдачи демонстрационного экзамена</a:t>
            </a:r>
          </a:p>
        </p:txBody>
      </p:sp>
      <p:pic>
        <p:nvPicPr>
          <p:cNvPr id="7" name="Picture 2" descr="E:\logo\logo\Полноценный логотип 5.1.png"/>
          <p:cNvPicPr>
            <a:picLocks noChangeAspect="1" noChangeArrowheads="1"/>
          </p:cNvPicPr>
          <p:nvPr/>
        </p:nvPicPr>
        <p:blipFill>
          <a:blip r:embed="rId2" cstate="print"/>
          <a:srcRect b="47244"/>
          <a:stretch>
            <a:fillRect/>
          </a:stretch>
        </p:blipFill>
        <p:spPr bwMode="auto">
          <a:xfrm>
            <a:off x="27132" y="67928"/>
            <a:ext cx="1362769" cy="64404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504" y="620688"/>
            <a:ext cx="831258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FD7D978-0BAD-40CF-ABEC-9FBEFCDA934B}"/>
              </a:ext>
            </a:extLst>
          </p:cNvPr>
          <p:cNvSpPr/>
          <p:nvPr/>
        </p:nvSpPr>
        <p:spPr>
          <a:xfrm>
            <a:off x="8460432" y="3044959"/>
            <a:ext cx="670128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3EE109B-BC61-4117-B760-5A6DF22623FF}"/>
              </a:ext>
            </a:extLst>
          </p:cNvPr>
          <p:cNvSpPr/>
          <p:nvPr/>
        </p:nvSpPr>
        <p:spPr>
          <a:xfrm>
            <a:off x="8460432" y="5513852"/>
            <a:ext cx="683568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38111604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09990" y="836712"/>
          <a:ext cx="8691163" cy="591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5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Шифр </a:t>
                      </a: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Наименование укрупненной группы профессий и специальностей СПО</a:t>
                      </a: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08.00.00</a:t>
                      </a: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 И ТЕХНОЛОГИИ СТРОИТЕЛЬСТВА</a:t>
                      </a: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11.00.00</a:t>
                      </a: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ЭЛЕКТРОНИКА, РАДИОТЕХНИКА И СИСТЕМЫ СВЯЗИ</a:t>
                      </a: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13.00.00</a:t>
                      </a: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ЭЛЕКТРО- И ТЕПЛОЭНЕРГЕТИКА</a:t>
                      </a: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15.00.00</a:t>
                      </a:r>
                    </a:p>
                  </a:txBody>
                  <a:tcPr marL="7144" marR="7144" marT="9525" marB="95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МАШИНОСТРОЕНИЕ</a:t>
                      </a:r>
                    </a:p>
                  </a:txBody>
                  <a:tcPr marL="7144" marR="7144" marT="9525" marB="95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19.00.00</a:t>
                      </a:r>
                    </a:p>
                  </a:txBody>
                  <a:tcPr marL="7144" marR="7144" marT="9525" marB="95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ПРОМЫШЛЕННАЯ ЭКОЛОГИЯ И БИОТЕХНОЛОГИЯ</a:t>
                      </a:r>
                    </a:p>
                  </a:txBody>
                  <a:tcPr marL="7144" marR="7144" marT="9525" marB="95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531276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21.00.00</a:t>
                      </a:r>
                    </a:p>
                  </a:txBody>
                  <a:tcPr marL="7144" marR="7144" marT="9525" marB="95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ПРИКЛАДНАЯ ГЕОЛОГИЯ, ГОРНОЕ ДЕЛО, НЕФТЕГАЗОВОЕ ДЕЛО И ГЕОДЕЗИЯ</a:t>
                      </a:r>
                    </a:p>
                  </a:txBody>
                  <a:tcPr marL="7144" marR="7144" marT="9525" marB="95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032533809"/>
                  </a:ext>
                </a:extLst>
              </a:tr>
              <a:tr h="43739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23.00.00</a:t>
                      </a:r>
                    </a:p>
                  </a:txBody>
                  <a:tcPr marL="7144" marR="7144" marT="9525" marB="95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 И ТЕХНОЛОГИИ НАЗЕМНОГО ТРАНСПОРТА</a:t>
                      </a:r>
                    </a:p>
                  </a:txBody>
                  <a:tcPr marL="7144" marR="7144" marT="9525" marB="95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125347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27.00.00</a:t>
                      </a:r>
                    </a:p>
                  </a:txBody>
                  <a:tcPr marL="7144" marR="7144" marT="9525" marB="95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В ТЕХНИЧЕСКИХ СИСТЕМАХ</a:t>
                      </a:r>
                    </a:p>
                  </a:txBody>
                  <a:tcPr marL="7144" marR="7144" marT="9525" marB="95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7697296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29.00.00</a:t>
                      </a: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ТЕХНОЛОГИИ ЛЕГКОЙ ПРОМЫШЛЕННОСТИ</a:t>
                      </a: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:a16="http://schemas.microsoft.com/office/drawing/2014/main" xmlns="" val="3982751436"/>
                  </a:ext>
                </a:extLst>
              </a:tr>
              <a:tr h="41627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38.00.00</a:t>
                      </a:r>
                    </a:p>
                  </a:txBody>
                  <a:tcPr marL="7144" marR="7144" marT="9525" marB="95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ЭКОНОМИКА И УПРАВЛЕНИЕ</a:t>
                      </a:r>
                    </a:p>
                  </a:txBody>
                  <a:tcPr marL="7144" marR="7144" marT="9525" marB="95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0574529"/>
                  </a:ext>
                </a:extLst>
              </a:tr>
              <a:tr h="40402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40.00.00</a:t>
                      </a:r>
                    </a:p>
                  </a:txBody>
                  <a:tcPr marL="7144" marR="7144" marT="9525" marB="95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ЮРИСПРУДЕНЦИЯ</a:t>
                      </a:r>
                    </a:p>
                  </a:txBody>
                  <a:tcPr marL="7144" marR="7144" marT="9525" marB="95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62101043"/>
                  </a:ext>
                </a:extLst>
              </a:tr>
              <a:tr h="40383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43.00.00</a:t>
                      </a: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СЕРВИС И ТУРИЗМ</a:t>
                      </a: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:a16="http://schemas.microsoft.com/office/drawing/2014/main" xmlns="" val="132255913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44.00.00</a:t>
                      </a:r>
                      <a:endParaRPr lang="ru-RU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ОБРАЗОВАНИЕ И ПЕДАГОГИЧЕСКИЕ НАУКИ</a:t>
                      </a:r>
                      <a:endParaRPr lang="ru-RU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:a16="http://schemas.microsoft.com/office/drawing/2014/main" xmlns="" val="1965086197"/>
                  </a:ext>
                </a:extLst>
              </a:tr>
              <a:tr h="36307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46.00.00</a:t>
                      </a: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ИСТОРИЯ И АРХЕОЛОГИЯ</a:t>
                      </a:r>
                    </a:p>
                  </a:txBody>
                  <a:tcPr marL="7144" marR="7144" marT="9525" marB="9525"/>
                </a:tc>
                <a:extLst>
                  <a:ext uri="{0D108BD9-81ED-4DB2-BD59-A6C34878D82A}">
                    <a16:rowId xmlns:a16="http://schemas.microsoft.com/office/drawing/2014/main" xmlns="" val="247217344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6" y="36240"/>
            <a:ext cx="8691164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УКРУПНЕННЫЕ ГРУППЫ ПРОФЕССИЙ И СПЕЦИАЛЬНОСТЕЙ, ПО КОТОРЫМ ОСУЩЕСТВЛЕНА  АКТУАЛИЗАЦИЯ    ФГОС СПО</a:t>
            </a:r>
          </a:p>
        </p:txBody>
      </p:sp>
    </p:spTree>
    <p:extLst>
      <p:ext uri="{BB962C8B-B14F-4D97-AF65-F5344CB8AC3E}">
        <p14:creationId xmlns:p14="http://schemas.microsoft.com/office/powerpoint/2010/main" val="1952900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1962" y="924387"/>
            <a:ext cx="4212038" cy="5816977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08.01.16 Электромонтажник по сигнализации, централизации и блокировке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125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08.01.18 Электромонтажник электрических сетей и электрооборудования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125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08.01.21 Монтажник электрических подъемников (лифтов)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125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08.02.01 Строительство и эксплуатация зданий и сооружений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125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08.02.02 Строительство и эксплуатация инженерных сооружений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125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08.02.03 Производство неметаллических строительных изделий и конструкций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125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08.02.04 Водоснабжение и водоотведение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125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23528" y="116636"/>
            <a:ext cx="8352928" cy="80775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50" normalizeH="0" baseline="0" noProof="0" dirty="0">
                <a:ln w="0"/>
                <a:solidFill>
                  <a:srgbClr val="006699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+mn-cs"/>
              </a:rPr>
              <a:t>Перечень актуализированных ФГОС СПО, утвержденных по состоянию на 14 мая 2018 года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488F2ED-0AEE-449F-B179-6895247C4068}"/>
              </a:ext>
            </a:extLst>
          </p:cNvPr>
          <p:cNvSpPr/>
          <p:nvPr/>
        </p:nvSpPr>
        <p:spPr>
          <a:xfrm>
            <a:off x="467545" y="1016784"/>
            <a:ext cx="4353837" cy="572458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08.01.01 Изготовитель арматурных сеток и каркасов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08.01.02 Монтажник трубопроводов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08.01.04 Кровельщик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08.01.05 Мастер столярно-плотничных и паркетных работ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08.01.06 Мастер сухого строительства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08.01.07 Мастер общестроительных работ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08.01.09 Слесарь по строительно-монтажным работам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08.01.10 Мастер жилищно-коммунального хозяйства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08.01.14 Монтажник санитарно-технических, вентиляционных систем и оборудования </a:t>
            </a:r>
          </a:p>
        </p:txBody>
      </p:sp>
    </p:spTree>
    <p:extLst>
      <p:ext uri="{BB962C8B-B14F-4D97-AF65-F5344CB8AC3E}">
        <p14:creationId xmlns:p14="http://schemas.microsoft.com/office/powerpoint/2010/main" val="40223719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9" y="548683"/>
            <a:ext cx="8820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9FB5E3-3B5F-44AB-9B26-38C79D3BE858}"/>
              </a:ext>
            </a:extLst>
          </p:cNvPr>
          <p:cNvSpPr/>
          <p:nvPr/>
        </p:nvSpPr>
        <p:spPr>
          <a:xfrm>
            <a:off x="392674" y="854343"/>
            <a:ext cx="448412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08.02.05 Строительство и эксплуатация автомобильных дорог и аэродромов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125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08.02.06 Строительство и эксплуатация городских путей сообщения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125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08.02.07 Монтаж и эксплуатация внутренних сантехнических устройств, кондиционирования воздуха и вентиляции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08.02.08 Монтаж и эксплуатация оборудования и систем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газоснабжения оборудования"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08.02.09 Монтаж, наладка и эксплуатация электрооборудования промышленных и гражданских зданий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11.01.05 Монтажник связи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E8419C-3BB4-405E-8205-5175B3C50ABF}"/>
              </a:ext>
            </a:extLst>
          </p:cNvPr>
          <p:cNvSpPr/>
          <p:nvPr/>
        </p:nvSpPr>
        <p:spPr>
          <a:xfrm>
            <a:off x="4876800" y="898009"/>
            <a:ext cx="4198056" cy="5746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13.01.01 Машинист котлов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13.01.05 Электромонтер по техническому обслуживанию электростанций и сетей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13.01.06 Электромонтер-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линейщик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по монтажу воздушных линий высокого напряжения и контактной сети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13.01.07 Электромонтер по ремонту электросетей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13.02.03 Электрические станции, сети и системы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13.02.04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Гидроэлектроэнергетические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установки 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13.02.06 Релейная защита и автоматизация электроэнергетических систем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13.02.07 Электроснабжение (по отраслям)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88D4027-ECAD-49EE-934A-1D6CF5416D53}"/>
              </a:ext>
            </a:extLst>
          </p:cNvPr>
          <p:cNvSpPr/>
          <p:nvPr/>
        </p:nvSpPr>
        <p:spPr bwMode="auto">
          <a:xfrm>
            <a:off x="323529" y="90258"/>
            <a:ext cx="8352928" cy="70269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50" normalizeH="0" baseline="0" noProof="0" dirty="0">
                <a:ln w="0"/>
                <a:solidFill>
                  <a:srgbClr val="006699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+mn-cs"/>
              </a:rPr>
              <a:t>Перечень актуализированных ФГОС СПО, утвержденных по состоянию на 14 мая 2018 года</a:t>
            </a:r>
          </a:p>
        </p:txBody>
      </p:sp>
    </p:spTree>
    <p:extLst>
      <p:ext uri="{BB962C8B-B14F-4D97-AF65-F5344CB8AC3E}">
        <p14:creationId xmlns:p14="http://schemas.microsoft.com/office/powerpoint/2010/main" val="238444159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F458BA5-E421-4B91-9732-54CFD055BC3B}"/>
              </a:ext>
            </a:extLst>
          </p:cNvPr>
          <p:cNvSpPr/>
          <p:nvPr/>
        </p:nvSpPr>
        <p:spPr>
          <a:xfrm>
            <a:off x="611560" y="968526"/>
            <a:ext cx="4311753" cy="5799216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13.02.09 Монтаж и эксплуатация линий электропередачи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13.02.11 Техническая эксплуатация и обслуживание электрического и электромеханического оборудования (по отраслям)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23.02.04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Техническая эксплуатация подъемно-транспортных, строительных, дорожных машин и оборудования (по отраслям)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27.02.03 Автоматика и телемеханика на транспорте (железнодорожном транспорте) 29.01.07 Портной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6EC2723-AF25-4020-93E3-36B1DFC99D79}"/>
              </a:ext>
            </a:extLst>
          </p:cNvPr>
          <p:cNvSpPr/>
          <p:nvPr/>
        </p:nvSpPr>
        <p:spPr>
          <a:xfrm>
            <a:off x="5076056" y="772552"/>
            <a:ext cx="3840699" cy="6085448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29.01.05 Закройщик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29.01.10 Модистка головных уборов 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38.02.01 Экономика и бухгалтерский учет (по отраслям)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38.02.07 Банковское дело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38.02.06 Финансы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43.02.08 Сервис домашнего и коммунального хозяйства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44.02.01 Дошкольное образование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1255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44.02.05 Коррекционная педагогика в начальном образовании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02149C0-8866-4641-9170-ED3C9701141B}"/>
              </a:ext>
            </a:extLst>
          </p:cNvPr>
          <p:cNvSpPr/>
          <p:nvPr/>
        </p:nvSpPr>
        <p:spPr bwMode="auto">
          <a:xfrm>
            <a:off x="323529" y="90258"/>
            <a:ext cx="8352928" cy="70269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50" normalizeH="0" baseline="0" noProof="0" dirty="0">
                <a:ln w="0"/>
                <a:solidFill>
                  <a:srgbClr val="006699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+mn-cs"/>
              </a:rPr>
              <a:t>Перечень актуализированных ФГОС СПО, утвержденных по состоянию на 14 мая 2018 года</a:t>
            </a:r>
          </a:p>
        </p:txBody>
      </p:sp>
    </p:spTree>
    <p:extLst>
      <p:ext uri="{BB962C8B-B14F-4D97-AF65-F5344CB8AC3E}">
        <p14:creationId xmlns:p14="http://schemas.microsoft.com/office/powerpoint/2010/main" val="121359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10A312-1F03-4BCC-97CE-B95688ABC415}"/>
              </a:ext>
            </a:extLst>
          </p:cNvPr>
          <p:cNvSpPr/>
          <p:nvPr/>
        </p:nvSpPr>
        <p:spPr>
          <a:xfrm>
            <a:off x="4217377" y="1347054"/>
            <a:ext cx="4840165" cy="1008554"/>
          </a:xfrm>
          <a:prstGeom prst="rect">
            <a:avLst/>
          </a:prstGeom>
        </p:spPr>
        <p:txBody>
          <a:bodyPr lIns="84400" tIns="42200" rIns="84400" bIns="4220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Основной показатель: </a:t>
            </a:r>
            <a:r>
              <a:rPr lang="ru-RU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численность выпускников СПО,  продемонстрировавших уровень подготовки, соответствующий стандартам </a:t>
            </a:r>
            <a:r>
              <a:rPr lang="ru-RU" sz="14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Ворлдскиллс</a:t>
            </a:r>
            <a:r>
              <a:rPr lang="ru-RU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Россия (базовое значение 0,5 тыс. чел.)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3A76C5B-D02F-407F-9965-BFE65C71648B}"/>
              </a:ext>
            </a:extLst>
          </p:cNvPr>
          <p:cNvSpPr/>
          <p:nvPr/>
        </p:nvSpPr>
        <p:spPr>
          <a:xfrm>
            <a:off x="4314092" y="3819885"/>
            <a:ext cx="4938428" cy="1008554"/>
          </a:xfrm>
          <a:prstGeom prst="rect">
            <a:avLst/>
          </a:prstGeom>
        </p:spPr>
        <p:txBody>
          <a:bodyPr wrap="square" lIns="84400" tIns="42200" rIns="84400" bIns="4220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Аналитический показатель: </a:t>
            </a:r>
            <a:r>
              <a:rPr lang="ru-RU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количество специализированных центров компетенций в субъектах Российской Федерации , аккредитованных по стандартам </a:t>
            </a:r>
            <a:r>
              <a:rPr lang="ru-RU" sz="14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Ворлдскиллс</a:t>
            </a:r>
            <a:r>
              <a:rPr lang="ru-RU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Россия (базовое значение 0 шт.)</a:t>
            </a:r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xmlns="" id="{90DC9FF6-4A32-4575-846A-1C99C2E4AA25}"/>
              </a:ext>
            </a:extLst>
          </p:cNvPr>
          <p:cNvSpPr/>
          <p:nvPr/>
        </p:nvSpPr>
        <p:spPr>
          <a:xfrm>
            <a:off x="4314092" y="2721429"/>
            <a:ext cx="4705350" cy="743066"/>
          </a:xfrm>
          <a:prstGeom prst="rightArrow">
            <a:avLst>
              <a:gd name="adj1" fmla="val 50000"/>
              <a:gd name="adj2" fmla="val 3967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0" tIns="42200" rIns="84400" bIns="42200"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73" name="TextBox 15">
            <a:extLst>
              <a:ext uri="{FF2B5EF4-FFF2-40B4-BE49-F238E27FC236}">
                <a16:creationId xmlns:a16="http://schemas.microsoft.com/office/drawing/2014/main" xmlns="" id="{22E8021F-7EE3-4442-BB9E-58842A6A2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831" y="2940548"/>
            <a:ext cx="665285" cy="3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0" tIns="42200" rIns="84400" bIns="422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62" b="1" dirty="0">
                <a:solidFill>
                  <a:prstClr val="white"/>
                </a:solidFill>
              </a:rPr>
              <a:t>2017</a:t>
            </a:r>
          </a:p>
        </p:txBody>
      </p:sp>
      <p:sp>
        <p:nvSpPr>
          <p:cNvPr id="7174" name="TextBox 16">
            <a:extLst>
              <a:ext uri="{FF2B5EF4-FFF2-40B4-BE49-F238E27FC236}">
                <a16:creationId xmlns:a16="http://schemas.microsoft.com/office/drawing/2014/main" xmlns="" id="{8E0CD8FF-DF08-440C-97AF-D5D84E54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4760" y="2946237"/>
            <a:ext cx="707780" cy="3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0" tIns="42200" rIns="84400" bIns="422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62" b="1">
                <a:solidFill>
                  <a:prstClr val="white"/>
                </a:solidFill>
              </a:rPr>
              <a:t>2018</a:t>
            </a:r>
          </a:p>
        </p:txBody>
      </p:sp>
      <p:sp>
        <p:nvSpPr>
          <p:cNvPr id="7175" name="TextBox 17">
            <a:extLst>
              <a:ext uri="{FF2B5EF4-FFF2-40B4-BE49-F238E27FC236}">
                <a16:creationId xmlns:a16="http://schemas.microsoft.com/office/drawing/2014/main" xmlns="" id="{F24D662F-2D1B-4600-92EB-9BA5AC10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002" y="2940548"/>
            <a:ext cx="690196" cy="3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0" tIns="42200" rIns="84400" bIns="422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62" b="1" dirty="0">
                <a:solidFill>
                  <a:prstClr val="white"/>
                </a:solidFill>
              </a:rPr>
              <a:t>2019</a:t>
            </a:r>
          </a:p>
        </p:txBody>
      </p:sp>
      <p:sp>
        <p:nvSpPr>
          <p:cNvPr id="7176" name="TextBox 18">
            <a:extLst>
              <a:ext uri="{FF2B5EF4-FFF2-40B4-BE49-F238E27FC236}">
                <a16:creationId xmlns:a16="http://schemas.microsoft.com/office/drawing/2014/main" xmlns="" id="{F350DD11-E956-4FEF-9610-2643D5CC6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338" y="2952996"/>
            <a:ext cx="949569" cy="3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0" tIns="42200" rIns="84400" bIns="422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62" b="1"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775DE9-336C-41B6-B7C5-1E5D3C35010C}"/>
              </a:ext>
            </a:extLst>
          </p:cNvPr>
          <p:cNvSpPr txBox="1"/>
          <p:nvPr/>
        </p:nvSpPr>
        <p:spPr>
          <a:xfrm>
            <a:off x="5137011" y="2523547"/>
            <a:ext cx="498231" cy="341000"/>
          </a:xfrm>
          <a:prstGeom prst="rect">
            <a:avLst/>
          </a:prstGeom>
          <a:noFill/>
        </p:spPr>
        <p:txBody>
          <a:bodyPr lIns="84400" tIns="42200" rIns="84400" bIns="42200">
            <a:spAutoFit/>
          </a:bodyPr>
          <a:lstStyle/>
          <a:p>
            <a:pPr defTabSz="844083">
              <a:defRPr/>
            </a:pPr>
            <a:r>
              <a:rPr lang="ru-RU" sz="1662" b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2,5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DF19CD-3AC8-495E-AE27-35DF2A1797A4}"/>
              </a:ext>
            </a:extLst>
          </p:cNvPr>
          <p:cNvSpPr txBox="1"/>
          <p:nvPr/>
        </p:nvSpPr>
        <p:spPr>
          <a:xfrm>
            <a:off x="5832460" y="2478760"/>
            <a:ext cx="558312" cy="426087"/>
          </a:xfrm>
          <a:prstGeom prst="rect">
            <a:avLst/>
          </a:prstGeom>
          <a:noFill/>
        </p:spPr>
        <p:txBody>
          <a:bodyPr lIns="84400" tIns="42200" rIns="84400" bIns="42200">
            <a:spAutoFit/>
          </a:bodyPr>
          <a:lstStyle/>
          <a:p>
            <a:pPr defTabSz="844083">
              <a:defRPr/>
            </a:pPr>
            <a:r>
              <a:rPr lang="ru-RU" sz="2215" b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10</a:t>
            </a:r>
            <a:endParaRPr lang="ru-RU" sz="1662" b="1" dirty="0">
              <a:solidFill>
                <a:srgbClr val="F79646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E50C5E-3291-4CD6-97F8-DAD2C85F4B13}"/>
              </a:ext>
            </a:extLst>
          </p:cNvPr>
          <p:cNvSpPr txBox="1"/>
          <p:nvPr/>
        </p:nvSpPr>
        <p:spPr>
          <a:xfrm>
            <a:off x="6728648" y="2384708"/>
            <a:ext cx="616926" cy="539836"/>
          </a:xfrm>
          <a:prstGeom prst="rect">
            <a:avLst/>
          </a:prstGeom>
          <a:noFill/>
        </p:spPr>
        <p:txBody>
          <a:bodyPr lIns="84400" tIns="42200" rIns="84400" bIns="42200">
            <a:spAutoFit/>
          </a:bodyPr>
          <a:lstStyle/>
          <a:p>
            <a:pPr defTabSz="844083">
              <a:defRPr/>
            </a:pPr>
            <a:r>
              <a:rPr lang="ru-RU" sz="2954" b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30</a:t>
            </a:r>
            <a:endParaRPr lang="ru-RU" sz="1662" b="1" dirty="0">
              <a:solidFill>
                <a:srgbClr val="F79646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1254A7-8EAF-4523-87B3-0859A8497C02}"/>
              </a:ext>
            </a:extLst>
          </p:cNvPr>
          <p:cNvSpPr txBox="1"/>
          <p:nvPr/>
        </p:nvSpPr>
        <p:spPr>
          <a:xfrm>
            <a:off x="7793206" y="2335652"/>
            <a:ext cx="674077" cy="596583"/>
          </a:xfrm>
          <a:prstGeom prst="rect">
            <a:avLst/>
          </a:prstGeom>
          <a:noFill/>
        </p:spPr>
        <p:txBody>
          <a:bodyPr lIns="84400" tIns="42200" rIns="84400" bIns="42200">
            <a:spAutoFit/>
          </a:bodyPr>
          <a:lstStyle/>
          <a:p>
            <a:pPr defTabSz="844083">
              <a:defRPr/>
            </a:pPr>
            <a:r>
              <a:rPr lang="ru-RU" sz="3323" b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D803E8-24F8-4CF5-A02E-CA44CFF261FD}"/>
              </a:ext>
            </a:extLst>
          </p:cNvPr>
          <p:cNvSpPr txBox="1"/>
          <p:nvPr/>
        </p:nvSpPr>
        <p:spPr>
          <a:xfrm>
            <a:off x="5089282" y="3281548"/>
            <a:ext cx="1330569" cy="341000"/>
          </a:xfrm>
          <a:prstGeom prst="rect">
            <a:avLst/>
          </a:prstGeom>
          <a:noFill/>
        </p:spPr>
        <p:txBody>
          <a:bodyPr lIns="84400" tIns="42200" rIns="84400" bIns="42200">
            <a:spAutoFit/>
          </a:bodyPr>
          <a:lstStyle/>
          <a:p>
            <a:pPr defTabSz="844083">
              <a:defRPr/>
            </a:pPr>
            <a:r>
              <a:rPr lang="ru-RU" sz="1662" b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5956EA-5414-4F1F-9BC9-E4EE2E1B6506}"/>
              </a:ext>
            </a:extLst>
          </p:cNvPr>
          <p:cNvSpPr txBox="1"/>
          <p:nvPr/>
        </p:nvSpPr>
        <p:spPr>
          <a:xfrm>
            <a:off x="5830767" y="3255221"/>
            <a:ext cx="706315" cy="426087"/>
          </a:xfrm>
          <a:prstGeom prst="rect">
            <a:avLst/>
          </a:prstGeom>
          <a:noFill/>
        </p:spPr>
        <p:txBody>
          <a:bodyPr lIns="84400" tIns="42200" rIns="84400" bIns="42200">
            <a:spAutoFit/>
          </a:bodyPr>
          <a:lstStyle/>
          <a:p>
            <a:pPr defTabSz="844083">
              <a:defRPr/>
            </a:pPr>
            <a:r>
              <a:rPr lang="ru-RU" sz="2215" b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115</a:t>
            </a:r>
            <a:endParaRPr lang="ru-RU" sz="1292" dirty="0">
              <a:solidFill>
                <a:srgbClr val="F79646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362B007-E727-4D53-8A49-798079039AB8}"/>
              </a:ext>
            </a:extLst>
          </p:cNvPr>
          <p:cNvSpPr txBox="1"/>
          <p:nvPr/>
        </p:nvSpPr>
        <p:spPr>
          <a:xfrm>
            <a:off x="6731978" y="3209103"/>
            <a:ext cx="778119" cy="539836"/>
          </a:xfrm>
          <a:prstGeom prst="rect">
            <a:avLst/>
          </a:prstGeom>
          <a:noFill/>
        </p:spPr>
        <p:txBody>
          <a:bodyPr lIns="84400" tIns="42200" rIns="84400" bIns="42200">
            <a:spAutoFit/>
          </a:bodyPr>
          <a:lstStyle/>
          <a:p>
            <a:pPr defTabSz="844083">
              <a:defRPr/>
            </a:pPr>
            <a:r>
              <a:rPr lang="ru-RU" sz="2954" b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125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EA2819A-ED17-46B7-8962-B37FFCF81634}"/>
              </a:ext>
            </a:extLst>
          </p:cNvPr>
          <p:cNvSpPr txBox="1"/>
          <p:nvPr/>
        </p:nvSpPr>
        <p:spPr>
          <a:xfrm>
            <a:off x="7789983" y="3162901"/>
            <a:ext cx="1409700" cy="596583"/>
          </a:xfrm>
          <a:prstGeom prst="rect">
            <a:avLst/>
          </a:prstGeom>
          <a:noFill/>
        </p:spPr>
        <p:txBody>
          <a:bodyPr lIns="84400" tIns="42200" rIns="84400" bIns="42200">
            <a:spAutoFit/>
          </a:bodyPr>
          <a:lstStyle/>
          <a:p>
            <a:pPr defTabSz="844083">
              <a:defRPr/>
            </a:pPr>
            <a:r>
              <a:rPr lang="ru-RU" sz="3323" b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175</a:t>
            </a:r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xmlns="" id="{DC6D1D79-F405-4C79-9674-8C785EC9E414}"/>
              </a:ext>
            </a:extLst>
          </p:cNvPr>
          <p:cNvSpPr/>
          <p:nvPr/>
        </p:nvSpPr>
        <p:spPr>
          <a:xfrm flipV="1">
            <a:off x="4384431" y="2413489"/>
            <a:ext cx="354623" cy="133350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0" tIns="42200" rIns="84400" bIns="42200" anchor="ctr"/>
          <a:lstStyle/>
          <a:p>
            <a:pPr algn="ctr" defTabSz="844083">
              <a:defRPr/>
            </a:pPr>
            <a:endParaRPr lang="ru-RU" sz="1662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186" name="Прямоугольник 35">
            <a:extLst>
              <a:ext uri="{FF2B5EF4-FFF2-40B4-BE49-F238E27FC236}">
                <a16:creationId xmlns:a16="http://schemas.microsoft.com/office/drawing/2014/main" xmlns="" id="{9188DAF6-0ABE-41F0-B879-C999C782C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03" y="1976196"/>
            <a:ext cx="3873012" cy="247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400" tIns="42200" rIns="84400" bIns="42200">
            <a:spAutoFit/>
          </a:bodyPr>
          <a:lstStyle>
            <a:lvl1pPr marL="284163" indent="-1873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62311" indent="-172920" defTabSz="844083" eaLnBrk="1" fontAlgn="base" hangingPunct="1">
              <a:spcBef>
                <a:spcPct val="0"/>
              </a:spcBef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prstClr val="black"/>
                </a:solidFill>
              </a:rPr>
              <a:t>Внедрение новых ФГОС СПО, инструментов независимой оценки качества подготовки</a:t>
            </a:r>
          </a:p>
          <a:p>
            <a:pPr marL="262311" indent="-172920" defTabSz="844083" eaLnBrk="1" fontAlgn="base" hangingPunct="1">
              <a:spcBef>
                <a:spcPct val="0"/>
              </a:spcBef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prstClr val="black"/>
                </a:solidFill>
              </a:rPr>
              <a:t>Формирование  инфраструктуры для подготовки и проведения национальных и мировых чемпионатов </a:t>
            </a:r>
            <a:r>
              <a:rPr lang="ru-RU" altLang="ru-RU" sz="1400" dirty="0" err="1">
                <a:solidFill>
                  <a:prstClr val="black"/>
                </a:solidFill>
              </a:rPr>
              <a:t>профмастерства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marL="262311" indent="-172920" defTabSz="844083" eaLnBrk="1" fontAlgn="base" hangingPunct="1">
              <a:spcBef>
                <a:spcPct val="0"/>
              </a:spcBef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prstClr val="black"/>
                </a:solidFill>
              </a:rPr>
              <a:t>Обеспечение профессионального развития управленческих и педагогических работников системы СПО</a:t>
            </a:r>
          </a:p>
          <a:p>
            <a:pPr marL="262311" indent="-172920" defTabSz="844083" eaLnBrk="1" fontAlgn="base" hangingPunct="1">
              <a:spcBef>
                <a:spcPct val="0"/>
              </a:spcBef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prstClr val="black"/>
                </a:solidFill>
              </a:rPr>
              <a:t>Организация и проведение национальных чемпионатов «Молодые профессионалы»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EBC60BD-2718-4ACC-8658-C4279F4EE804}"/>
              </a:ext>
            </a:extLst>
          </p:cNvPr>
          <p:cNvSpPr txBox="1"/>
          <p:nvPr/>
        </p:nvSpPr>
        <p:spPr>
          <a:xfrm>
            <a:off x="285306" y="275972"/>
            <a:ext cx="6244004" cy="54560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84393" tIns="42198" rIns="84393" bIns="42198">
            <a:spAutoFit/>
          </a:bodyPr>
          <a:lstStyle/>
          <a:p>
            <a:pPr defTabSz="844083">
              <a:lnSpc>
                <a:spcPct val="90000"/>
              </a:lnSpc>
              <a:defRPr/>
            </a:pPr>
            <a:r>
              <a:rPr lang="ru-RU" sz="1662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ПРИОРИТЕТНЫЙ ПРОЕКТ </a:t>
            </a:r>
          </a:p>
          <a:p>
            <a:pPr defTabSz="844083">
              <a:lnSpc>
                <a:spcPct val="90000"/>
              </a:lnSpc>
              <a:defRPr/>
            </a:pPr>
            <a:r>
              <a:rPr lang="ru-RU" sz="1662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«РАБОЧИЕ КАДРЫ ДЛЯ ПЕРЕДОВЫХ ТЕХНОЛОГИЙ»</a:t>
            </a:r>
          </a:p>
        </p:txBody>
      </p:sp>
      <p:sp>
        <p:nvSpPr>
          <p:cNvPr id="7188" name="TextBox 3">
            <a:extLst>
              <a:ext uri="{FF2B5EF4-FFF2-40B4-BE49-F238E27FC236}">
                <a16:creationId xmlns:a16="http://schemas.microsoft.com/office/drawing/2014/main" xmlns="" id="{89CF8B08-41A3-4AAE-A973-9476B0ECE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02" y="935380"/>
            <a:ext cx="8781363" cy="42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400" tIns="42200" rIns="84400" bIns="422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8" dirty="0">
                <a:solidFill>
                  <a:prstClr val="black"/>
                </a:solidFill>
              </a:rPr>
              <a:t>(утв. президиумом Совета при Президенте Российской Федерации по стратегическому развитию и приоритетным проектам (протокол от 25.10.2016 № 9) </a:t>
            </a:r>
            <a:endParaRPr lang="ru-RU" altLang="ru-RU" sz="1477" dirty="0">
              <a:solidFill>
                <a:prstClr val="black"/>
              </a:solidFill>
            </a:endParaRPr>
          </a:p>
        </p:txBody>
      </p:sp>
      <p:sp>
        <p:nvSpPr>
          <p:cNvPr id="7189" name="Прямоугольник 15">
            <a:extLst>
              <a:ext uri="{FF2B5EF4-FFF2-40B4-BE49-F238E27FC236}">
                <a16:creationId xmlns:a16="http://schemas.microsoft.com/office/drawing/2014/main" xmlns="" id="{BDA70536-1CCE-4A2C-B3E7-2A45DD7BD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23" y="6032947"/>
            <a:ext cx="5051181" cy="59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0" tIns="42200" rIns="84400" bIns="422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62" dirty="0">
                <a:solidFill>
                  <a:prstClr val="black"/>
                </a:solidFill>
                <a:latin typeface="Candara" panose="020E0502030303020204" pitchFamily="34" charset="0"/>
              </a:rPr>
              <a:t>Отрасли : Автоматизация, Машиностроение, </a:t>
            </a:r>
          </a:p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62" dirty="0">
                <a:solidFill>
                  <a:prstClr val="black"/>
                </a:solidFill>
                <a:latin typeface="Candara" panose="020E0502030303020204" pitchFamily="34" charset="0"/>
              </a:rPr>
              <a:t>Транспорт, ИКТ, Строительство, Сервис и дизайн</a:t>
            </a:r>
            <a:endParaRPr lang="ru-RU" altLang="ru-RU" sz="1662" dirty="0">
              <a:solidFill>
                <a:srgbClr val="1F497D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0D7F4CA-B2C5-4789-B4E7-9865FCD9D775}"/>
              </a:ext>
            </a:extLst>
          </p:cNvPr>
          <p:cNvSpPr/>
          <p:nvPr/>
        </p:nvSpPr>
        <p:spPr>
          <a:xfrm>
            <a:off x="4240762" y="2580297"/>
            <a:ext cx="908985" cy="323462"/>
          </a:xfrm>
          <a:prstGeom prst="rect">
            <a:avLst/>
          </a:prstGeom>
        </p:spPr>
        <p:txBody>
          <a:bodyPr wrap="none" lIns="95227" tIns="47613" rIns="95227" bIns="47613">
            <a:spAutoFit/>
          </a:bodyPr>
          <a:lstStyle/>
          <a:p>
            <a:pPr defTabSz="844083">
              <a:defRPr/>
            </a:pPr>
            <a:r>
              <a:rPr lang="ru-RU" sz="1477" b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тыс. чел.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C574C7A-CF0E-4827-B3FB-48EA36D51130}"/>
              </a:ext>
            </a:extLst>
          </p:cNvPr>
          <p:cNvSpPr/>
          <p:nvPr/>
        </p:nvSpPr>
        <p:spPr>
          <a:xfrm>
            <a:off x="4357083" y="3299462"/>
            <a:ext cx="454693" cy="323462"/>
          </a:xfrm>
          <a:prstGeom prst="rect">
            <a:avLst/>
          </a:prstGeom>
        </p:spPr>
        <p:txBody>
          <a:bodyPr wrap="none" lIns="95227" tIns="47613" rIns="95227" bIns="47613">
            <a:spAutoFit/>
          </a:bodyPr>
          <a:lstStyle/>
          <a:p>
            <a:pPr defTabSz="844083">
              <a:defRPr/>
            </a:pPr>
            <a:r>
              <a:rPr lang="ru-RU" sz="1477" b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шт.</a:t>
            </a:r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xmlns="" id="{6CE5F786-C729-42A0-86B7-884B94CE5260}"/>
              </a:ext>
            </a:extLst>
          </p:cNvPr>
          <p:cNvSpPr/>
          <p:nvPr/>
        </p:nvSpPr>
        <p:spPr>
          <a:xfrm>
            <a:off x="4406042" y="3653222"/>
            <a:ext cx="354623" cy="186104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0" tIns="42200" rIns="84400" bIns="42200" anchor="ctr"/>
          <a:lstStyle/>
          <a:p>
            <a:pPr algn="ctr" defTabSz="844083">
              <a:defRPr/>
            </a:pPr>
            <a:endParaRPr lang="ru-RU" sz="1662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1F94B374-6EC0-463E-8F18-FCB4D265769D}"/>
              </a:ext>
            </a:extLst>
          </p:cNvPr>
          <p:cNvSpPr/>
          <p:nvPr/>
        </p:nvSpPr>
        <p:spPr>
          <a:xfrm>
            <a:off x="247650" y="1474641"/>
            <a:ext cx="3938954" cy="3183817"/>
          </a:xfrm>
          <a:prstGeom prst="roundRect">
            <a:avLst>
              <a:gd name="adj" fmla="val 8231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0" tIns="42200" rIns="84400" bIns="42200"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95" name="Прямоугольник 30">
            <a:extLst>
              <a:ext uri="{FF2B5EF4-FFF2-40B4-BE49-F238E27FC236}">
                <a16:creationId xmlns:a16="http://schemas.microsoft.com/office/drawing/2014/main" xmlns="" id="{7D0550DC-3781-4C18-BC71-7BA50CBA1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282" y="5205046"/>
            <a:ext cx="4163238" cy="157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27" tIns="47613" rIns="95227" bIns="47613">
            <a:spAutoFit/>
          </a:bodyPr>
          <a:lstStyle>
            <a:lvl1pPr marL="192088" indent="-1920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</a:rPr>
              <a:t>Инфраструктура для внедрения новых ФГОС </a:t>
            </a:r>
          </a:p>
          <a:p>
            <a:pPr marL="0" indent="0"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</a:rPr>
              <a:t>Сетевое взаимодействие </a:t>
            </a:r>
          </a:p>
          <a:p>
            <a:pPr marL="0" indent="0"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</a:rPr>
              <a:t>Трансляции лучших практик в субъектах Российской Федерации </a:t>
            </a:r>
          </a:p>
          <a:p>
            <a:pPr marL="0" indent="0"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</a:rPr>
              <a:t>Повышение квалификации                         педагогических работников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48593F-1C79-4D2D-995E-472C0AEAAAB1}"/>
              </a:ext>
            </a:extLst>
          </p:cNvPr>
          <p:cNvSpPr txBox="1"/>
          <p:nvPr/>
        </p:nvSpPr>
        <p:spPr>
          <a:xfrm>
            <a:off x="511420" y="1442357"/>
            <a:ext cx="3052467" cy="373149"/>
          </a:xfrm>
          <a:prstGeom prst="rect">
            <a:avLst/>
          </a:prstGeom>
          <a:solidFill>
            <a:schemeClr val="bg1"/>
          </a:solidFill>
        </p:spPr>
        <p:txBody>
          <a:bodyPr wrap="square" lIns="95220" tIns="47610" rIns="95220" bIns="47610">
            <a:spAutoFit/>
          </a:bodyPr>
          <a:lstStyle/>
          <a:p>
            <a:pPr defTabSz="844083">
              <a:defRPr/>
            </a:pPr>
            <a:r>
              <a:rPr lang="ru-RU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Ожидаемые результаты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1DFBEB71-3E08-4CC4-BB0E-B5D5E1909F86}"/>
              </a:ext>
            </a:extLst>
          </p:cNvPr>
          <p:cNvSpPr/>
          <p:nvPr/>
        </p:nvSpPr>
        <p:spPr>
          <a:xfrm>
            <a:off x="5288574" y="4879731"/>
            <a:ext cx="3555023" cy="323462"/>
          </a:xfrm>
          <a:prstGeom prst="rect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</p:spPr>
        <p:txBody>
          <a:bodyPr lIns="95227" tIns="47613" rIns="95227" bIns="47613">
            <a:spAutoFit/>
          </a:bodyPr>
          <a:lstStyle/>
          <a:p>
            <a:pPr algn="ctr" defTabSz="844083">
              <a:defRPr/>
            </a:pPr>
            <a:r>
              <a:rPr lang="ru-RU" sz="1477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Направления расходования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61D26FD-BD79-4129-9A63-4A9DF70A1500}"/>
              </a:ext>
            </a:extLst>
          </p:cNvPr>
          <p:cNvSpPr/>
          <p:nvPr/>
        </p:nvSpPr>
        <p:spPr>
          <a:xfrm>
            <a:off x="2523823" y="4870135"/>
            <a:ext cx="2444263" cy="1081041"/>
          </a:xfrm>
          <a:prstGeom prst="rect">
            <a:avLst/>
          </a:prstGeom>
          <a:solidFill>
            <a:schemeClr val="accent2">
              <a:lumMod val="75000"/>
              <a:alpha val="61000"/>
            </a:schemeClr>
          </a:solidFill>
        </p:spPr>
        <p:txBody>
          <a:bodyPr wrap="square" lIns="95227" tIns="47613" rIns="95227" bIns="47613">
            <a:spAutoFit/>
          </a:bodyPr>
          <a:lstStyle/>
          <a:p>
            <a:pPr algn="ctr" defTabSz="844083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2018 год - создание региональных площадок сетевого взаимодействия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3D2AB738-58B3-4EA9-84D6-688668A8D5D3}"/>
              </a:ext>
            </a:extLst>
          </p:cNvPr>
          <p:cNvSpPr/>
          <p:nvPr/>
        </p:nvSpPr>
        <p:spPr>
          <a:xfrm>
            <a:off x="238172" y="4926777"/>
            <a:ext cx="2212766" cy="100537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5227" tIns="47613" rIns="95227" bIns="47613">
            <a:spAutoFit/>
          </a:bodyPr>
          <a:lstStyle/>
          <a:p>
            <a:pPr algn="ctr" defTabSz="844083">
              <a:defRPr/>
            </a:pPr>
            <a:r>
              <a:rPr lang="ru-RU" sz="1477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2017 год – Создание </a:t>
            </a:r>
          </a:p>
          <a:p>
            <a:pPr algn="ctr" defTabSz="844083">
              <a:defRPr/>
            </a:pPr>
            <a:r>
              <a:rPr lang="ru-RU" sz="1477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7 МЕЖРЕГИОНАЛЬНЫХ ЦЕНТРОВ КОМПЕТЕНЦИЙ </a:t>
            </a:r>
          </a:p>
        </p:txBody>
      </p:sp>
      <p:grpSp>
        <p:nvGrpSpPr>
          <p:cNvPr id="7200" name="Группа 36">
            <a:extLst>
              <a:ext uri="{FF2B5EF4-FFF2-40B4-BE49-F238E27FC236}">
                <a16:creationId xmlns:a16="http://schemas.microsoft.com/office/drawing/2014/main" xmlns="" id="{1A4E5295-3FB2-430A-AEA1-949D2E65AF12}"/>
              </a:ext>
            </a:extLst>
          </p:cNvPr>
          <p:cNvGrpSpPr>
            <a:grpSpLocks/>
          </p:cNvGrpSpPr>
          <p:nvPr/>
        </p:nvGrpSpPr>
        <p:grpSpPr bwMode="auto">
          <a:xfrm>
            <a:off x="6038116" y="247617"/>
            <a:ext cx="3006849" cy="593958"/>
            <a:chOff x="5529064" y="116632"/>
            <a:chExt cx="4379193" cy="1018548"/>
          </a:xfrm>
        </p:grpSpPr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xmlns="" id="{6ED0256A-BECD-4E32-999A-2852541930A2}"/>
                </a:ext>
              </a:extLst>
            </p:cNvPr>
            <p:cNvSpPr/>
            <p:nvPr/>
          </p:nvSpPr>
          <p:spPr>
            <a:xfrm rot="10800000">
              <a:off x="5529064" y="116632"/>
              <a:ext cx="4333983" cy="1018548"/>
            </a:xfrm>
            <a:prstGeom prst="parallelogram">
              <a:avLst>
                <a:gd name="adj" fmla="val 56507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ru-RU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2C609EF7-DEC8-49F6-B695-D20EF7D1A4D3}"/>
                </a:ext>
              </a:extLst>
            </p:cNvPr>
            <p:cNvSpPr/>
            <p:nvPr/>
          </p:nvSpPr>
          <p:spPr>
            <a:xfrm>
              <a:off x="7793667" y="116632"/>
              <a:ext cx="2114590" cy="10185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ru-RU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07" name="TextBox 40">
              <a:extLst>
                <a:ext uri="{FF2B5EF4-FFF2-40B4-BE49-F238E27FC236}">
                  <a16:creationId xmlns:a16="http://schemas.microsoft.com/office/drawing/2014/main" xmlns="" id="{92AEF73C-5C0B-46F5-9D19-93DF08EF4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6471" y="344858"/>
              <a:ext cx="3048478" cy="54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844083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77" b="1" dirty="0" err="1">
                  <a:solidFill>
                    <a:prstClr val="white"/>
                  </a:solidFill>
                </a:rPr>
                <a:t>Минобрнауки</a:t>
              </a:r>
              <a:r>
                <a:rPr lang="ru-RU" altLang="ru-RU" sz="1477" b="1" dirty="0">
                  <a:solidFill>
                    <a:prstClr val="white"/>
                  </a:solidFill>
                </a:rPr>
                <a:t> России</a:t>
              </a: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2ACCA0-6574-44B1-A225-3ABE7B18C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236" y="355583"/>
            <a:ext cx="404446" cy="465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0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5" y="-19885073"/>
            <a:ext cx="8496944" cy="1264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3"/>
              </a:rPr>
              <a:t>13.02.06 "Релейная защита и автоматизация электроэнергетических </a:t>
            </a:r>
            <a:r>
              <a:rPr kumimoji="0" lang="ru-RU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3"/>
              </a:rPr>
              <a:t>систем</a:t>
            </a:r>
            <a:r>
              <a:rPr kumimoji="0" lang="ru-RU" sz="1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3"/>
              </a:rPr>
              <a:t>"Приказ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3"/>
              </a:rPr>
              <a:t> </a:t>
            </a:r>
            <a:r>
              <a:rPr kumimoji="0" lang="ru-RU" sz="1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3"/>
              </a:rPr>
              <a:t>Минобрнауки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3"/>
              </a:rPr>
              <a:t> России от 14 декабря 2017 г. № 1217 Об утверждении ФГОС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4"/>
              </a:rPr>
              <a:t>13.02.07 Электроснабжение (по отраслям)"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(Зарегистрировано в Минюсте России 22.12.2017 N 49403) Приказ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России от 14.12.2017 N 1216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5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"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(Зарегистрировано в Минюсте России 21.12.2017 N 49356)Приказ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России от 07.12.2017 N 1196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Приказ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России от 22 декабря 2017 г. № 1246 «Об утверждении федерального государственного образовательного стандарта среднего профессионального образования по профессии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6"/>
              </a:rPr>
              <a:t>08.01.09 Слесарь по строительно-монтажным работам»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(Зарегистрировано в Минюсте России 22 января 2018 г. № 49704).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Приказ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России от 22 декабря 2017 г. № 1247 «Об утверждении федерального государственного образовательного стандарта среднего профессионального образования по профессии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7"/>
              </a:rPr>
              <a:t>08.01.06 Мастер сухого строительства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(Зарегистрировано в Минюсте России 22 января 2018 г. № 49703).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Приказ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России от 22 декабря 2017 г. № 1248 «Об утверждении федерального государственного образовательного стандарта среднего профессионального образования по специальности 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8"/>
              </a:rPr>
              <a:t>13.02.03 Электрические станции, сети и системы»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(Зарегистрировано в Минюсте России 18 января 2018 г. № 49678).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Приказ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России от 25 декабря 2017 г. № 1259 «Об утверждении федерального государственного образовательного стандарта среднего профессионального образования по профессии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9"/>
              </a:rPr>
              <a:t>08.01.05 Мастер столярно-плотничных и паркетных работ»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(Зарегистрировано в Минюсте России 22 января 2018 г. № 49734).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Приказ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России от 25 декабря 2017 г. № 1260 «Об утверждении федерального государственного образовательного стандарта среднего профессионального образования по профессии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0"/>
              </a:rPr>
              <a:t>13.01.01 Машинист котлов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»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(Зарегистрировано в Минюсте России 22 января 2018 г. № 49705).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1"/>
              </a:rPr>
              <a:t>Приказ Министерства образования и науки Российской Федерации от 10.01.2018 № 6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2"/>
              </a:rPr>
              <a:t>"Об утверждении федерального государственного образовательного стандарта среднего профессионального образования по специальности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2"/>
              </a:rPr>
              <a:t>08.02.02 Строительство и эксплуатация инженерных сооружений"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2"/>
              </a:rPr>
              <a:t>(Зарегистрирован 26.01.2018 № 49795)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3"/>
              </a:rPr>
              <a:t>Приказ Министерства образования и науки Российской Федерации от 10.01.2018 № 5</a:t>
            </a:r>
            <a:b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3"/>
              </a:rPr>
            </a:b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3"/>
              </a:rPr>
              <a:t>"Об утверждении федерального государственного образовательного стандарта среднего профессионального образования по профессии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3"/>
              </a:rPr>
              <a:t>13.01.06 Электромонтер-</a:t>
            </a:r>
            <a:r>
              <a:rPr kumimoji="0" lang="ru-RU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3"/>
              </a:rPr>
              <a:t>линейщик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3"/>
              </a:rPr>
              <a:t> по монтажу воздушных линий высокого напряжения и контактной сети"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3"/>
              </a:rPr>
              <a:t>(Зарегистрирован 26.01.2018 № 49798)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4"/>
              </a:rPr>
              <a:t>Приказ Министерства образования и науки Российской Федерации от 10.01.2018 № 4</a:t>
            </a:r>
            <a:b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4"/>
              </a:rPr>
            </a:b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4"/>
              </a:rPr>
              <a:t>"Об утверждении федерального государственного образовательного стандарта среднего профессионального образования по профессии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4"/>
              </a:rPr>
              <a:t>13.01.05 Электромонтер по техническому обслуживанию электростанций и сетей"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4"/>
              </a:rPr>
              <a:t> (Зарегистрирован 26.01.2018 № 49799)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5"/>
              </a:rPr>
              <a:t>Приказ Министерства образования и науки Российской Федерации от 10.01.2018 № 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5"/>
              </a:rPr>
              <a:t>"Об утверждении федерального государственного образовательного стандарта среднего профессионального образования по специальности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5"/>
              </a:rPr>
              <a:t>08.02.01 Строительство и эксплуатация зданий и сооружений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5"/>
              </a:rPr>
              <a:t>" (Зарегистрирован 26.01.2018 № 49797)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6"/>
              </a:rPr>
              <a:t>Приказ Министерства образования и науки Российской Федерации от 10.01.2018 № 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6"/>
              </a:rPr>
              <a:t>"Об утверждении федерального государственного образовательного стандарта среднего профессионального образования по специальности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6"/>
              </a:rPr>
              <a:t>13.02.04 </a:t>
            </a:r>
            <a:r>
              <a:rPr kumimoji="0" lang="ru-RU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6"/>
              </a:rPr>
              <a:t>Гидроэлектроэнергетические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6"/>
              </a:rPr>
              <a:t> установки"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6"/>
              </a:rPr>
              <a:t> (Зарегистрирован 26.01.2018 № 49796)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7"/>
              </a:rPr>
              <a:t>Приказ Министерства образования и науки Российской Федерации от 10.01.2018 № 3 "Об утверждении федерального государственного образовательного стандарта среднего профессионального образования по специальности 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7"/>
              </a:rPr>
              <a:t>08.02.04 Водоснабжение и водоотведение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7"/>
              </a:rPr>
              <a:t>"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8"/>
              </a:rPr>
              <a:t>Приказ Министерства образования и науки Российской Федерации от 11.01.2018 № 26</a:t>
            </a:r>
            <a:b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8"/>
              </a:rPr>
            </a:b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8"/>
              </a:rPr>
              <a:t>"Об утверждении федерального государственного образовательного стандарта среднего профессионального образования по специальности 08.02.03 Производство неметаллических строительных изделий и конструкций"</a:t>
            </a:r>
            <a:b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8"/>
              </a:rPr>
            </a:b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8"/>
              </a:rPr>
              <a:t>(Зарегистрирован 05.02.2018 № 49885)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9"/>
              </a:rPr>
              <a:t>Приказ Министерства образования и науки Российской Федерации от 15.01.2018 № 32</a:t>
            </a:r>
            <a:b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9"/>
              </a:rPr>
            </a:b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19"/>
              </a:rPr>
              <a:t>"Об утверждении федерального государственного образовательного стандарта среднего профессионального образования по профессии 13.01.07 Электромонтер по ремонту электросетей" (Зарегистрирован 05.02.2018 № 49886)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20"/>
              </a:rPr>
              <a:t>Приказ Министерства образования и науки Российской Федерации от 11.01.2018 № 25</a:t>
            </a:r>
            <a:b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20"/>
              </a:rPr>
            </a:b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20"/>
              </a:rPr>
              <a:t>"Об утверждении федерального государственного образовательного стандарта среднего профессионального образования по специальности 08.02.05 Строительство и эксплуатация автомобильных дорог и аэродромов" (Зарегистрирован 05.02.2018 № 49884)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488F2ED-0AEE-449F-B179-6895247C4068}"/>
              </a:ext>
            </a:extLst>
          </p:cNvPr>
          <p:cNvSpPr/>
          <p:nvPr/>
        </p:nvSpPr>
        <p:spPr>
          <a:xfrm>
            <a:off x="467544" y="587741"/>
            <a:ext cx="8568951" cy="6093976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08.01.22 Мастер путевых машин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23.01.07 Машинист крана (крановщик)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23.01.11 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Слесарь-электрик по ремонту электрооборудования подвижного состава (электровозов, электропоездов)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23.01.12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Слесарь-электрик метрополитена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08.01.23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Бригадир-путеец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23.01.05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Слесарь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ремонту городского электротранспорта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08.01.09 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Слесарь по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строительно-монтажным работам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15.01.03 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Наладчик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кузнечно-прессового оборудования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19.02.07 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Технология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молока и молочных продуктов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21.01.01 Оператор нефтяных и газовых скважин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40.02.02 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Правоохранительная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деятельность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44.02.02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Преподавание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в начальных классах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44.02.03 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Педагогика дополнительного образования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44.02.06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Профессиональное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обучение (по отраслям)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46.01.02 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Архивариус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23.01.09.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Машинист локомотива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7F24C0-7C65-4B07-81CE-12D5402F4E33}"/>
              </a:ext>
            </a:extLst>
          </p:cNvPr>
          <p:cNvSpPr/>
          <p:nvPr/>
        </p:nvSpPr>
        <p:spPr>
          <a:xfrm>
            <a:off x="647056" y="128961"/>
            <a:ext cx="7849887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Планируется к утверждению в ближайшее время: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2098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246" y="1831643"/>
            <a:ext cx="8111836" cy="1453341"/>
          </a:xfrm>
        </p:spPr>
        <p:txBody>
          <a:bodyPr>
            <a:noAutofit/>
          </a:bodyPr>
          <a:lstStyle/>
          <a:p>
            <a:pPr algn="ctr"/>
            <a:r>
              <a:rPr lang="ru-RU" sz="40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Благодарим за внимание!</a:t>
            </a:r>
            <a:endParaRPr lang="ru-RU" sz="40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0778955-5511-4CB4-B4EE-2B5CF0E9BDB3}"/>
              </a:ext>
            </a:extLst>
          </p:cNvPr>
          <p:cNvSpPr/>
          <p:nvPr/>
        </p:nvSpPr>
        <p:spPr>
          <a:xfrm>
            <a:off x="914400" y="390625"/>
            <a:ext cx="3888419" cy="843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</a:rPr>
              <a:t>Московский Политехнический университет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BFE7F53-16A5-42DA-B87B-B7ACEF29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7" y="361915"/>
            <a:ext cx="1700213" cy="6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avatars.mds.yandex.net/get-altay/236825/2a0000015dcb6c3e1b7537837b7616440776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1" y="533316"/>
            <a:ext cx="555071" cy="5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20091" y="0"/>
            <a:ext cx="683568" cy="30449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Февраль  2018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20097" y="3044959"/>
            <a:ext cx="710463" cy="2468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ГИА-2018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20091" y="5513852"/>
            <a:ext cx="710462" cy="7954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СПО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31" y="4109815"/>
            <a:ext cx="8652681" cy="722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>
              <a:lnSpc>
                <a:spcPct val="115000"/>
              </a:lnSpc>
              <a:buClr>
                <a:srgbClr val="4D160F">
                  <a:shade val="95000"/>
                </a:srgbClr>
              </a:buClr>
              <a:buSzPct val="65000"/>
              <a:defRPr/>
            </a:pPr>
            <a:r>
              <a:rPr lang="en-US" sz="4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Email</a:t>
            </a:r>
            <a:r>
              <a:rPr lang="ru-RU" sz="4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400" b="1" dirty="0">
                <a:ln w="1905"/>
                <a:solidFill>
                  <a:srgbClr val="4F81B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Fgos-top50@mail.ru</a:t>
            </a:r>
          </a:p>
          <a:p>
            <a:pPr marL="137160" algn="ctr">
              <a:lnSpc>
                <a:spcPct val="115000"/>
              </a:lnSpc>
              <a:buClr>
                <a:srgbClr val="4D160F">
                  <a:shade val="95000"/>
                </a:srgbClr>
              </a:buClr>
              <a:buSzPct val="65000"/>
              <a:defRPr/>
            </a:pPr>
            <a:r>
              <a:rPr lang="en-US" sz="4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		   </a:t>
            </a:r>
            <a:r>
              <a:rPr lang="en-US" sz="4400" b="1" dirty="0">
                <a:ln w="1905"/>
                <a:solidFill>
                  <a:srgbClr val="4F81B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Labor-dpo@mail.ru</a:t>
            </a:r>
            <a:endParaRPr lang="ru-RU" sz="4400" b="1" dirty="0">
              <a:ln w="1905"/>
              <a:solidFill>
                <a:srgbClr val="4F81BD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40035" y="-14848"/>
            <a:ext cx="656666" cy="3140968"/>
          </a:xfrm>
          <a:prstGeom prst="rect">
            <a:avLst/>
          </a:prstGeom>
          <a:gradFill>
            <a:gsLst>
              <a:gs pos="0">
                <a:schemeClr val="bg1">
                  <a:tint val="90000"/>
                </a:schemeClr>
              </a:gs>
              <a:gs pos="25000">
                <a:schemeClr val="bg1">
                  <a:shade val="100000"/>
                  <a:satMod val="11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20000" t="50000" r="100000" b="50000"/>
            </a:path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Май 2018 г.</a:t>
            </a:r>
          </a:p>
        </p:txBody>
      </p:sp>
    </p:spTree>
    <p:extLst>
      <p:ext uri="{BB962C8B-B14F-4D97-AF65-F5344CB8AC3E}">
        <p14:creationId xmlns:p14="http://schemas.microsoft.com/office/powerpoint/2010/main" val="82910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4088" y="998690"/>
            <a:ext cx="3312368" cy="4248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Основные тенденции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09103959"/>
              </p:ext>
            </p:extLst>
          </p:nvPr>
        </p:nvGraphicFramePr>
        <p:xfrm>
          <a:off x="17884" y="1423516"/>
          <a:ext cx="9126116" cy="524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027477" y="800960"/>
            <a:ext cx="2880320" cy="60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Основные  вызовы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4669532" y="1628800"/>
            <a:ext cx="0" cy="52292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Скругленный прямоугольник 1"/>
          <p:cNvSpPr/>
          <p:nvPr/>
        </p:nvSpPr>
        <p:spPr bwMode="auto">
          <a:xfrm>
            <a:off x="723757" y="2780928"/>
            <a:ext cx="3549650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Внедрение системы независимой оценки квалификаций и ориентация на требования профессиональных стандартов 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50167" y="1628800"/>
            <a:ext cx="3518168" cy="101957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Развитие движения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</a:rPr>
              <a:t>WorldSkills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 внедрение демонстрационного экзамена в государственную итоговую аттестацию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18687" y="3811352"/>
            <a:ext cx="3497900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Новые требования к педагогическим кадрам на основе требований ПС и ФГОС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18685" y="4827848"/>
            <a:ext cx="3549650" cy="76139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Изменение модели  управления и внедрение проектного подхода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718685" y="5757394"/>
            <a:ext cx="3549650" cy="76139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Изменение модели  организационно-методического сопровождения деятельности в СПО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582635" y="185249"/>
            <a:ext cx="8496944" cy="73627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Среднее профессиональное образование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на</a:t>
            </a:r>
            <a:r>
              <a:rPr kumimoji="0" lang="ru-RU" sz="2000" b="1" i="0" u="none" strike="noStrike" normalizeH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современном этапе</a:t>
            </a:r>
            <a:endParaRPr kumimoji="0" lang="ru-RU" sz="2000" b="1" i="0" u="none" strike="noStrike" normalizeH="0" baseline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Двойная стрелка влево/вправо 21">
            <a:extLst>
              <a:ext uri="{FF2B5EF4-FFF2-40B4-BE49-F238E27FC236}">
                <a16:creationId xmlns:a16="http://schemas.microsoft.com/office/drawing/2014/main" xmlns="" id="{20EDECF9-CB77-498C-A1D9-8F26D520F9FE}"/>
              </a:ext>
            </a:extLst>
          </p:cNvPr>
          <p:cNvSpPr/>
          <p:nvPr/>
        </p:nvSpPr>
        <p:spPr bwMode="auto">
          <a:xfrm>
            <a:off x="4111703" y="2125453"/>
            <a:ext cx="1115657" cy="2715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Двойная стрелка влево/вправо 21">
            <a:extLst>
              <a:ext uri="{FF2B5EF4-FFF2-40B4-BE49-F238E27FC236}">
                <a16:creationId xmlns:a16="http://schemas.microsoft.com/office/drawing/2014/main" xmlns="" id="{4A7F366F-6FDB-4DC0-9138-CEF239E66FD8}"/>
              </a:ext>
            </a:extLst>
          </p:cNvPr>
          <p:cNvSpPr/>
          <p:nvPr/>
        </p:nvSpPr>
        <p:spPr bwMode="auto">
          <a:xfrm>
            <a:off x="4114314" y="3080918"/>
            <a:ext cx="1115657" cy="2715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Двойная стрелка влево/вправо 21">
            <a:extLst>
              <a:ext uri="{FF2B5EF4-FFF2-40B4-BE49-F238E27FC236}">
                <a16:creationId xmlns:a16="http://schemas.microsoft.com/office/drawing/2014/main" xmlns="" id="{87495FEF-2F57-4790-A08D-3A1A3C7DFA00}"/>
              </a:ext>
            </a:extLst>
          </p:cNvPr>
          <p:cNvSpPr/>
          <p:nvPr/>
        </p:nvSpPr>
        <p:spPr bwMode="auto">
          <a:xfrm>
            <a:off x="4047982" y="4054355"/>
            <a:ext cx="1115657" cy="2715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Двойная стрелка влево/вправо 21">
            <a:extLst>
              <a:ext uri="{FF2B5EF4-FFF2-40B4-BE49-F238E27FC236}">
                <a16:creationId xmlns:a16="http://schemas.microsoft.com/office/drawing/2014/main" xmlns="" id="{42D6739A-37BB-45C1-88BB-F00D1690BCDB}"/>
              </a:ext>
            </a:extLst>
          </p:cNvPr>
          <p:cNvSpPr/>
          <p:nvPr/>
        </p:nvSpPr>
        <p:spPr bwMode="auto">
          <a:xfrm>
            <a:off x="4111703" y="5056275"/>
            <a:ext cx="1115657" cy="2715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Двойная стрелка влево/вправо 21">
            <a:extLst>
              <a:ext uri="{FF2B5EF4-FFF2-40B4-BE49-F238E27FC236}">
                <a16:creationId xmlns:a16="http://schemas.microsoft.com/office/drawing/2014/main" xmlns="" id="{CF9651A2-DDFE-4EE8-9ACE-FDAAFA178235}"/>
              </a:ext>
            </a:extLst>
          </p:cNvPr>
          <p:cNvSpPr/>
          <p:nvPr/>
        </p:nvSpPr>
        <p:spPr bwMode="auto">
          <a:xfrm>
            <a:off x="4111702" y="5943485"/>
            <a:ext cx="1115657" cy="2715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7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848" y="186982"/>
            <a:ext cx="8229600" cy="10863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tillium Web"/>
                <a:ea typeface="+mn-ea"/>
                <a:cs typeface="+mn-cs"/>
              </a:rPr>
              <a:t>СРЕДНЕЕ ПРОФЕССИОНАЛЬНОЕ ОБРАЗОВАНИЕ СЕГОДНЯ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5636" y="1772820"/>
            <a:ext cx="3861426" cy="6370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28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575 ФГОС </a:t>
            </a:r>
            <a:r>
              <a:rPr lang="ru-RU" sz="32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СПО</a:t>
            </a:r>
            <a:endParaRPr lang="ru-RU" sz="2800" b="1" kern="0" cap="all" dirty="0">
              <a:ln w="9000" cmpd="sng">
                <a:solidFill>
                  <a:srgbClr val="956251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tillium Web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1848" y="4310925"/>
            <a:ext cx="3802118" cy="9789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</a:pPr>
            <a:r>
              <a:rPr lang="ru-RU" sz="20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306 профессий </a:t>
            </a:r>
          </a:p>
          <a:p>
            <a:pPr defTabSz="457200">
              <a:spcBef>
                <a:spcPct val="20000"/>
              </a:spcBef>
            </a:pPr>
            <a:r>
              <a:rPr lang="ru-RU" sz="20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269 специальностей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6527" y="2954292"/>
            <a:ext cx="3802120" cy="1083709"/>
          </a:xfrm>
          <a:prstGeom prst="roundRect">
            <a:avLst>
              <a:gd name="adj" fmla="val 1523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8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44 ФГОС СПО </a:t>
            </a:r>
          </a:p>
          <a:p>
            <a:pPr defTabSz="4572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8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по ТОП-50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25882" y="2511253"/>
            <a:ext cx="1296144" cy="4430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rgbClr val="000000"/>
                </a:solidFill>
              </a:rPr>
              <a:t>ИЗ НИХ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3856" y="5589326"/>
            <a:ext cx="3658104" cy="960157"/>
          </a:xfrm>
          <a:prstGeom prst="roundRect">
            <a:avLst>
              <a:gd name="adj" fmla="val 1523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</a:pPr>
            <a:r>
              <a:rPr lang="ru-RU" sz="20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42 Укрупненные группы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6" y="1569573"/>
            <a:ext cx="3672404" cy="116319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0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ЗАПЛАНИРОВАНО К АКТУАЛИЗАЦИИ:</a:t>
            </a:r>
          </a:p>
          <a:p>
            <a:pPr defTabSz="4572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0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152 </a:t>
            </a:r>
            <a:r>
              <a:rPr lang="ru-RU" sz="2000" b="1" kern="0" cap="all" dirty="0" err="1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фгос</a:t>
            </a:r>
            <a:r>
              <a:rPr lang="ru-RU" sz="20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 СПО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004048" y="2741622"/>
            <a:ext cx="3495969" cy="4430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rgbClr val="000000"/>
                </a:solidFill>
              </a:rPr>
              <a:t>ИЗ НИХ </a:t>
            </a:r>
          </a:p>
          <a:p>
            <a:r>
              <a:rPr lang="ru-RU" dirty="0">
                <a:solidFill>
                  <a:srgbClr val="000000"/>
                </a:solidFill>
              </a:rPr>
              <a:t>(по состоянию на 14.05.2018г.)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19900" y="3967499"/>
            <a:ext cx="3816424" cy="901661"/>
          </a:xfrm>
          <a:prstGeom prst="roundRect">
            <a:avLst>
              <a:gd name="adj" fmla="val 1523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</a:pPr>
            <a:r>
              <a:rPr lang="ru-RU" sz="28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41 ФГОС СПО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004048" y="3604979"/>
            <a:ext cx="3492388" cy="6480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ПРИКАЗАМИ МИНЮСТ РОССИИ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79323" y="5077986"/>
            <a:ext cx="3936152" cy="1315176"/>
          </a:xfrm>
          <a:prstGeom prst="roundRect">
            <a:avLst>
              <a:gd name="adj" fmla="val 1523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1"/>
            <a:r>
              <a:rPr lang="ru-RU" sz="20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41 рекомендован советом </a:t>
            </a:r>
            <a:r>
              <a:rPr lang="ru-RU" sz="2000" b="1" kern="0" cap="all" dirty="0" err="1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Минобрнауки</a:t>
            </a:r>
            <a:r>
              <a:rPr lang="ru-RU" sz="2000" b="1" kern="0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tillium Web"/>
              </a:rPr>
              <a:t> России по ФГОС к утверждению</a:t>
            </a:r>
          </a:p>
        </p:txBody>
      </p:sp>
    </p:spTree>
    <p:extLst>
      <p:ext uri="{BB962C8B-B14F-4D97-AF65-F5344CB8AC3E}">
        <p14:creationId xmlns:p14="http://schemas.microsoft.com/office/powerpoint/2010/main" val="162688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лево 7"/>
          <p:cNvSpPr/>
          <p:nvPr/>
        </p:nvSpPr>
        <p:spPr>
          <a:xfrm rot="983925">
            <a:off x="6247201" y="5103471"/>
            <a:ext cx="1720757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547766">
            <a:off x="1238130" y="5156797"/>
            <a:ext cx="1509497" cy="5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0" name="Рисунок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41805376"/>
              </p:ext>
            </p:extLst>
          </p:nvPr>
        </p:nvGraphicFramePr>
        <p:xfrm>
          <a:off x="1339680" y="612774"/>
          <a:ext cx="6464644" cy="567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2852"/>
            <a:ext cx="8572560" cy="765868"/>
          </a:xfrm>
          <a:noFill/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ru-RU" sz="2000" b="1" dirty="0">
                <a:ln/>
                <a:solidFill>
                  <a:schemeClr val="accent1">
                    <a:lumMod val="50000"/>
                  </a:schemeClr>
                </a:solidFill>
              </a:rPr>
              <a:t>Направления актуализации перечней профессий и специальностей </a:t>
            </a: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СПО</a:t>
            </a:r>
            <a:endParaRPr lang="ru-RU" sz="16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99374" y="1066411"/>
            <a:ext cx="1000132" cy="53578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Требования рынка образовательных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908720"/>
            <a:ext cx="1071570" cy="5429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Требования рынка труда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6" y="6072206"/>
            <a:ext cx="4143404" cy="6429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Изменение механизмов обновления Перечней СПО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2EA696-97CC-421D-B4B8-76F4340EC3F8}"/>
              </a:ext>
            </a:extLst>
          </p:cNvPr>
          <p:cNvSpPr/>
          <p:nvPr/>
        </p:nvSpPr>
        <p:spPr bwMode="auto">
          <a:xfrm>
            <a:off x="6508806" y="5929331"/>
            <a:ext cx="1216098" cy="50006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>
                <a:solidFill>
                  <a:srgbClr val="002060"/>
                </a:solidFill>
                <a:latin typeface="Arial" charset="0"/>
              </a:rPr>
              <a:t>softskills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B3307BD-D3FB-49ED-8467-21A3002BF141}"/>
              </a:ext>
            </a:extLst>
          </p:cNvPr>
          <p:cNvSpPr/>
          <p:nvPr/>
        </p:nvSpPr>
        <p:spPr bwMode="auto">
          <a:xfrm>
            <a:off x="1380666" y="4234662"/>
            <a:ext cx="1415963" cy="50006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>
                <a:solidFill>
                  <a:srgbClr val="002060"/>
                </a:solidFill>
                <a:latin typeface="Arial" charset="0"/>
              </a:rPr>
              <a:t>futureskills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53F5757-0A50-4CAB-A330-7638BE3821A1}"/>
              </a:ext>
            </a:extLst>
          </p:cNvPr>
          <p:cNvSpPr/>
          <p:nvPr/>
        </p:nvSpPr>
        <p:spPr bwMode="auto">
          <a:xfrm>
            <a:off x="6549784" y="3449647"/>
            <a:ext cx="1369591" cy="50006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>
                <a:solidFill>
                  <a:srgbClr val="002060"/>
                </a:solidFill>
                <a:latin typeface="Arial" charset="0"/>
              </a:rPr>
              <a:t>multiskills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66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TP102600614_templat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resentation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Level 1">
    <a:dk1>
      <a:srgbClr val="006699"/>
    </a:dk1>
    <a:lt1>
      <a:srgbClr val="FFFFFF"/>
    </a:lt1>
    <a:dk2>
      <a:srgbClr val="000000"/>
    </a:dk2>
    <a:lt2>
      <a:srgbClr val="99FF99"/>
    </a:lt2>
    <a:accent1>
      <a:srgbClr val="00CC99"/>
    </a:accent1>
    <a:accent2>
      <a:srgbClr val="009999"/>
    </a:accent2>
    <a:accent3>
      <a:srgbClr val="AAAAAA"/>
    </a:accent3>
    <a:accent4>
      <a:srgbClr val="DADADA"/>
    </a:accent4>
    <a:accent5>
      <a:srgbClr val="AAE2CA"/>
    </a:accent5>
    <a:accent6>
      <a:srgbClr val="008A8A"/>
    </a:accent6>
    <a:hlink>
      <a:srgbClr val="0066FF"/>
    </a:hlink>
    <a:folHlink>
      <a:srgbClr val="989CBA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Главная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лавная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CF9623-6CD5-4766-AE9E-D646FC9DF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TP102600614_template</Template>
  <TotalTime>1090</TotalTime>
  <Words>5079</Words>
  <Application>Microsoft Office PowerPoint</Application>
  <PresentationFormat>Экран (4:3)</PresentationFormat>
  <Paragraphs>833</Paragraphs>
  <Slides>61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TP102600614_template</vt:lpstr>
      <vt:lpstr>1_Начальная</vt:lpstr>
      <vt:lpstr>1_Соседство</vt:lpstr>
      <vt:lpstr>2_Presentation</vt:lpstr>
      <vt:lpstr>Городская</vt:lpstr>
      <vt:lpstr>Соседство</vt:lpstr>
      <vt:lpstr>Приоритеты государственной политики в области подготовки кадров среднего звена для высокотехнологичных производств</vt:lpstr>
      <vt:lpstr>ПРОГНОЗ ДОЛГОСРОЧНОГО СОЦИАЛЬНО-ЭКОНОМИЧЕСКОГО РАЗВИТИЯ РОССИЙСКОЙ ФЕДЕРАЦИИ НА ПЕРИОД ДО 2030 ГОДА</vt:lpstr>
      <vt:lpstr>УКАЗ ПРЕЗИДЕНТА РОССИЙСКОЙ ФЕДЕРАЦИИ от 07 мая 2018 года «О национальных целях и стратегических задачах развития Российской Федерации на период до 2024 года»</vt:lpstr>
      <vt:lpstr>Приоритеты мировых центров научно-технического развития</vt:lpstr>
      <vt:lpstr>Презентация PowerPoint</vt:lpstr>
      <vt:lpstr>Презентация PowerPoint</vt:lpstr>
      <vt:lpstr>Основные тенденции</vt:lpstr>
      <vt:lpstr>СРЕДНЕЕ ПРОФЕССИОНАЛЬНОЕ ОБРАЗОВАНИЕ СЕГОДНЯ</vt:lpstr>
      <vt:lpstr>Презентация PowerPoint</vt:lpstr>
      <vt:lpstr>Презентация PowerPoint</vt:lpstr>
      <vt:lpstr>Ежегодные темпы роста мирового рынка аддитивных технологий составляют 15%</vt:lpstr>
      <vt:lpstr>Презентация PowerPoint</vt:lpstr>
      <vt:lpstr>Презентация PowerPoint</vt:lpstr>
      <vt:lpstr>Презентация PowerPoint</vt:lpstr>
      <vt:lpstr>ФГОС СПО ПО ТОП-50 ПО УГ 15.00.00 МАШИНОСТРОЕНИЕ</vt:lpstr>
      <vt:lpstr>Порядок разработки и актуализации ФГОС СПО </vt:lpstr>
      <vt:lpstr>Перечень поручений от 29 декабря 2016 года по итогам встречи с членами национальной сборной России по профессиональному мастерству, состоявшейся 9 декабря 2016 года</vt:lpstr>
      <vt:lpstr>Презентация PowerPoint</vt:lpstr>
      <vt:lpstr>Президент утвердил перечень поручений по итогам рабочей поездки в Свердловскую область, состоявшейся 6 марта 2018 года</vt:lpstr>
      <vt:lpstr>Президент утвердил перечень поручений по итогам рабочей поездки в Свердловскую область, состоявшейся 6 марта 2018 года</vt:lpstr>
      <vt:lpstr>Внедрение демонстрационного экзамена-2018</vt:lpstr>
      <vt:lpstr>Презентация PowerPoint</vt:lpstr>
      <vt:lpstr>Количество организаций, реализующих в 2018 году конкретное  сочетание квалификаций</vt:lpstr>
      <vt:lpstr>Саратовская область</vt:lpstr>
      <vt:lpstr>Презентация PowerPoint</vt:lpstr>
      <vt:lpstr>Презентация PowerPoint</vt:lpstr>
      <vt:lpstr>Презентация PowerPoint</vt:lpstr>
      <vt:lpstr>ПРИКАЗ  от 17 ноября 2017 г. N 1138   О ВНЕСЕНИИ   ИЗМЕНЕНИЙ    В ПОРЯДОК ПРОВЕДЕНИЯ ГОСУДАРСТВЕННОЙ ИТОГОВОЙ АТТЕСТАЦИИ   ПО ОБРАЗОВАТЕЛЬНЫМ ПРОГРАММАМ СРЕДНЕГО ПРОФЕССИОНАЛЬНОГО   ОБРАЗОВАНИЯ, УТВЕРЖДЕННЫЙ ПРИКАЗОМ МИНИСТЕРСТВА ОБРАЗОВАНИЯ    И НАУКИ РОССИЙСКОЙ ФЕДЕРАЦИИ ОТ 16 АВГУСТА 2013 Г. N 968</vt:lpstr>
      <vt:lpstr>Сравнительный анализ </vt:lpstr>
      <vt:lpstr>Презентация PowerPoint</vt:lpstr>
      <vt:lpstr>Презентация PowerPoint</vt:lpstr>
      <vt:lpstr>Положения ФГОС СПО по ТОП-50 </vt:lpstr>
      <vt:lpstr>Презентация PowerPoint</vt:lpstr>
      <vt:lpstr>Сравнительный анализ </vt:lpstr>
      <vt:lpstr>Сравнительный анализ </vt:lpstr>
      <vt:lpstr>ПРИКАЗ  от 17 ноября 2017 г. N 1138   О ВНЕСЕНИИ   ИЗМЕНЕНИЙ    В ПОРЯДОК ПРОВЕДЕНИЯ ГИА ПО ОБРАЗОВАТЕЛЬНЫМ ПРОГРАММАМ СПО , УТВЕРЖДЕННЫЙ ПРИКАЗОМ  Минобрнауки РФ от 16 АВГУСТА 2013 Г. N 968</vt:lpstr>
      <vt:lpstr>Презентация PowerPoint</vt:lpstr>
      <vt:lpstr>НОВЫЕ ВЫЗОВЫ ДЛЯ ОБРАЗОВАТЕЛЬНЫХ ОРГАНИЗАЦИЙ</vt:lpstr>
      <vt:lpstr> </vt:lpstr>
      <vt:lpstr>Презентация PowerPoint</vt:lpstr>
      <vt:lpstr>Программа ГИА-2018 должна включать</vt:lpstr>
      <vt:lpstr>Ст. 59 ФЗ «Об образовании в Российской Федерации»</vt:lpstr>
      <vt:lpstr>Основные замечания по программам ГИА</vt:lpstr>
      <vt:lpstr>Основные замечания по программам ГИА</vt:lpstr>
      <vt:lpstr>Основные замечания по программам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сдачи демонстрационного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admin</cp:lastModifiedBy>
  <cp:revision>140</cp:revision>
  <cp:lastPrinted>2018-02-06T07:55:45Z</cp:lastPrinted>
  <dcterms:created xsi:type="dcterms:W3CDTF">2018-02-05T22:01:28Z</dcterms:created>
  <dcterms:modified xsi:type="dcterms:W3CDTF">2018-05-17T10:21:14Z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TC026006159991</vt:lpwstr>
  </property>
</Properties>
</file>