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9" r:id="rId3"/>
    <p:sldId id="257" r:id="rId4"/>
    <p:sldId id="258" r:id="rId5"/>
    <p:sldId id="259" r:id="rId6"/>
    <p:sldId id="265" r:id="rId7"/>
    <p:sldId id="266" r:id="rId8"/>
    <p:sldId id="267" r:id="rId9"/>
    <p:sldId id="261" r:id="rId10"/>
    <p:sldId id="262" r:id="rId11"/>
    <p:sldId id="263" r:id="rId12"/>
    <p:sldId id="264" r:id="rId13"/>
    <p:sldId id="269" r:id="rId14"/>
    <p:sldId id="270" r:id="rId15"/>
    <p:sldId id="272" r:id="rId16"/>
    <p:sldId id="274" r:id="rId17"/>
    <p:sldId id="277" r:id="rId18"/>
    <p:sldId id="281" r:id="rId19"/>
    <p:sldId id="282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79AD3-0DC5-463B-B710-924468D3B79A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DAB23F8-FCA4-4B5F-9C28-5FA58F09EEC8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виды учебных занятий, практик, отдельные обязательные дисциплины («Физическая культура», «Безопасность жизнедеятельности», для специальностей: «Основы философии», «История», «Психология общения», «Иностранный язык в профессиональной деятельности»)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7227C64E-BACD-4AB4-A76D-BB266EC5499C}" type="parTrans" cxnId="{E9D97B28-CAA9-44F2-9AF9-B9F9012A2033}">
      <dgm:prSet/>
      <dgm:spPr/>
      <dgm:t>
        <a:bodyPr/>
        <a:lstStyle/>
        <a:p>
          <a:endParaRPr lang="ru-RU"/>
        </a:p>
      </dgm:t>
    </dgm:pt>
    <dgm:pt modelId="{34E5DE33-92C3-4C20-AF8F-7890C2AD4894}" type="sibTrans" cxnId="{E9D97B28-CAA9-44F2-9AF9-B9F9012A2033}">
      <dgm:prSet/>
      <dgm:spPr/>
      <dgm:t>
        <a:bodyPr/>
        <a:lstStyle/>
        <a:p>
          <a:endParaRPr lang="ru-RU"/>
        </a:p>
      </dgm:t>
    </dgm:pt>
    <dgm:pt modelId="{23DEAC30-CA4A-44FE-9480-60E9CB60BF0F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обязательная часть не более 70 %, вариативная не менее 30 %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53701C69-4C70-4FAC-8265-334FDFD14080}" type="parTrans" cxnId="{3C83D032-2E9F-4111-9C7C-8B65ABEA8F53}">
      <dgm:prSet/>
      <dgm:spPr/>
      <dgm:t>
        <a:bodyPr/>
        <a:lstStyle/>
        <a:p>
          <a:endParaRPr lang="ru-RU"/>
        </a:p>
      </dgm:t>
    </dgm:pt>
    <dgm:pt modelId="{7E2424AE-7AE2-45D7-BEAA-17C299D4B77F}" type="sibTrans" cxnId="{3C83D032-2E9F-4111-9C7C-8B65ABEA8F53}">
      <dgm:prSet/>
      <dgm:spPr/>
      <dgm:t>
        <a:bodyPr/>
        <a:lstStyle/>
        <a:p>
          <a:endParaRPr lang="ru-RU"/>
        </a:p>
      </dgm:t>
    </dgm:pt>
    <dgm:pt modelId="{1AA52F33-C601-4D0D-96C6-BF78F3DE9C2A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структура профессионального цикла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036A7FCB-AFC8-4207-8125-98AD15BA16A5}" type="parTrans" cxnId="{0AE19A43-DC2C-455D-BEF4-B2C916B6C307}">
      <dgm:prSet/>
      <dgm:spPr/>
      <dgm:t>
        <a:bodyPr/>
        <a:lstStyle/>
        <a:p>
          <a:endParaRPr lang="ru-RU"/>
        </a:p>
      </dgm:t>
    </dgm:pt>
    <dgm:pt modelId="{5C80B1B5-F485-4BB3-A587-11EAD32E1F27}" type="sibTrans" cxnId="{0AE19A43-DC2C-455D-BEF4-B2C916B6C307}">
      <dgm:prSet/>
      <dgm:spPr/>
      <dgm:t>
        <a:bodyPr/>
        <a:lstStyle/>
        <a:p>
          <a:endParaRPr lang="ru-RU"/>
        </a:p>
      </dgm:t>
    </dgm:pt>
    <dgm:pt modelId="{B5AA0875-39BD-42B7-A41C-2147992BBC8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Требования к структуре образовательной программы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6E5CACF-317D-496A-9AAE-A34CC2575389}" type="sibTrans" cxnId="{F6FC876C-1D4B-46D8-B6BD-4C1C09FC065D}">
      <dgm:prSet/>
      <dgm:spPr/>
      <dgm:t>
        <a:bodyPr/>
        <a:lstStyle/>
        <a:p>
          <a:endParaRPr lang="ru-RU"/>
        </a:p>
      </dgm:t>
    </dgm:pt>
    <dgm:pt modelId="{315A463B-CE09-46F7-8D26-0A3848516F13}" type="parTrans" cxnId="{F6FC876C-1D4B-46D8-B6BD-4C1C09FC065D}">
      <dgm:prSet/>
      <dgm:spPr/>
      <dgm:t>
        <a:bodyPr/>
        <a:lstStyle/>
        <a:p>
          <a:endParaRPr lang="ru-RU"/>
        </a:p>
      </dgm:t>
    </dgm:pt>
    <dgm:pt modelId="{EFCB82FF-AB02-48F4-970C-E6580114F78D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общий объем часов по учебным циклам и ГИА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CBD32F78-7495-4D70-B1CF-6D2DE994C7A8}" type="sibTrans" cxnId="{C4AE4459-9A7C-4F8B-AD15-8A8F8C2B71A8}">
      <dgm:prSet/>
      <dgm:spPr/>
      <dgm:t>
        <a:bodyPr/>
        <a:lstStyle/>
        <a:p>
          <a:endParaRPr lang="ru-RU"/>
        </a:p>
      </dgm:t>
    </dgm:pt>
    <dgm:pt modelId="{9D99B58E-F4DE-40C1-B2B9-7573B46B8FA1}" type="parTrans" cxnId="{C4AE4459-9A7C-4F8B-AD15-8A8F8C2B71A8}">
      <dgm:prSet/>
      <dgm:spPr/>
      <dgm:t>
        <a:bodyPr/>
        <a:lstStyle/>
        <a:p>
          <a:endParaRPr lang="ru-RU"/>
        </a:p>
      </dgm:t>
    </dgm:pt>
    <dgm:pt modelId="{7B97FB6D-EA82-4DD4-A25E-733E2F79DE06}">
      <dgm:prSet phldrT="[Текст]" custT="1"/>
      <dgm:spPr/>
      <dgm:t>
        <a:bodyPr/>
        <a:lstStyle/>
        <a:p>
          <a:endParaRPr lang="ru-RU" sz="2000" dirty="0"/>
        </a:p>
      </dgm:t>
    </dgm:pt>
    <dgm:pt modelId="{AAFC13E0-BBEC-48F7-8ECC-E0824C8BAF15}" type="parTrans" cxnId="{1D54EE35-B301-4FE1-AD7D-42EA6072B493}">
      <dgm:prSet/>
      <dgm:spPr/>
      <dgm:t>
        <a:bodyPr/>
        <a:lstStyle/>
        <a:p>
          <a:endParaRPr lang="ru-RU"/>
        </a:p>
      </dgm:t>
    </dgm:pt>
    <dgm:pt modelId="{7044B304-11C3-4D95-B7BB-9E2AAA6B68F1}" type="sibTrans" cxnId="{1D54EE35-B301-4FE1-AD7D-42EA6072B493}">
      <dgm:prSet/>
      <dgm:spPr/>
      <dgm:t>
        <a:bodyPr/>
        <a:lstStyle/>
        <a:p>
          <a:endParaRPr lang="ru-RU"/>
        </a:p>
      </dgm:t>
    </dgm:pt>
    <dgm:pt modelId="{6E0C240C-F8D5-4C99-ADE9-0933D60E553E}">
      <dgm:prSet phldrT="[Текст]" custT="1"/>
      <dgm:spPr/>
      <dgm:t>
        <a:bodyPr/>
        <a:lstStyle/>
        <a:p>
          <a:endParaRPr lang="ru-RU" sz="2000" dirty="0"/>
        </a:p>
      </dgm:t>
    </dgm:pt>
    <dgm:pt modelId="{1CC039A8-FDAB-4BC8-9781-FB74AD0CCD62}" type="parTrans" cxnId="{46F1779D-57D0-400B-BEB4-4F0642D7F585}">
      <dgm:prSet/>
      <dgm:spPr/>
      <dgm:t>
        <a:bodyPr/>
        <a:lstStyle/>
        <a:p>
          <a:endParaRPr lang="ru-RU"/>
        </a:p>
      </dgm:t>
    </dgm:pt>
    <dgm:pt modelId="{9B47DED7-FC48-4A71-B4AC-61490F830924}" type="sibTrans" cxnId="{46F1779D-57D0-400B-BEB4-4F0642D7F585}">
      <dgm:prSet/>
      <dgm:spPr/>
      <dgm:t>
        <a:bodyPr/>
        <a:lstStyle/>
        <a:p>
          <a:endParaRPr lang="ru-RU"/>
        </a:p>
      </dgm:t>
    </dgm:pt>
    <dgm:pt modelId="{F9DD105D-D3F9-4783-BB0D-1FD4E0A3E7BD}">
      <dgm:prSet phldrT="[Текст]" custT="1"/>
      <dgm:spPr/>
      <dgm:t>
        <a:bodyPr/>
        <a:lstStyle/>
        <a:p>
          <a:endParaRPr lang="ru-RU" sz="2000" dirty="0">
            <a:solidFill>
              <a:schemeClr val="tx1"/>
            </a:solidFill>
          </a:endParaRPr>
        </a:p>
      </dgm:t>
    </dgm:pt>
    <dgm:pt modelId="{15190B8F-6B6C-462A-AFC4-9BFD9400967A}" type="sibTrans" cxnId="{0A40E840-A2BC-4EA1-8B16-D3B9107C85CD}">
      <dgm:prSet/>
      <dgm:spPr/>
      <dgm:t>
        <a:bodyPr/>
        <a:lstStyle/>
        <a:p>
          <a:endParaRPr lang="ru-RU"/>
        </a:p>
      </dgm:t>
    </dgm:pt>
    <dgm:pt modelId="{9449B419-04A6-42DD-9D41-AF840CB70071}" type="parTrans" cxnId="{0A40E840-A2BC-4EA1-8B16-D3B9107C85CD}">
      <dgm:prSet/>
      <dgm:spPr/>
      <dgm:t>
        <a:bodyPr/>
        <a:lstStyle/>
        <a:p>
          <a:endParaRPr lang="ru-RU"/>
        </a:p>
      </dgm:t>
    </dgm:pt>
    <dgm:pt modelId="{0A23018A-EF27-448D-BD67-62A6FB4ADD5C}">
      <dgm:prSet phldrT="[Текст]" custT="1"/>
      <dgm:spPr/>
      <dgm:t>
        <a:bodyPr/>
        <a:lstStyle/>
        <a:p>
          <a:endParaRPr lang="ru-RU" sz="2000" dirty="0">
            <a:solidFill>
              <a:schemeClr val="tx1"/>
            </a:solidFill>
          </a:endParaRPr>
        </a:p>
      </dgm:t>
    </dgm:pt>
    <dgm:pt modelId="{88063BBF-A8A5-452F-91BE-BDCBE6F33A68}" type="sibTrans" cxnId="{E4F8C724-E0BB-4A6D-9822-824E135EEFC2}">
      <dgm:prSet/>
      <dgm:spPr/>
      <dgm:t>
        <a:bodyPr/>
        <a:lstStyle/>
        <a:p>
          <a:endParaRPr lang="ru-RU"/>
        </a:p>
      </dgm:t>
    </dgm:pt>
    <dgm:pt modelId="{C54C8E32-5C13-4861-A29D-57001070F0AA}" type="parTrans" cxnId="{E4F8C724-E0BB-4A6D-9822-824E135EEFC2}">
      <dgm:prSet/>
      <dgm:spPr/>
      <dgm:t>
        <a:bodyPr/>
        <a:lstStyle/>
        <a:p>
          <a:endParaRPr lang="ru-RU"/>
        </a:p>
      </dgm:t>
    </dgm:pt>
    <dgm:pt modelId="{6E4293FE-7D09-4B04-9A2A-876909072CF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Федеральные государственные образовательные стандарты</a:t>
          </a:r>
          <a:endParaRPr lang="ru-RU" dirty="0">
            <a:solidFill>
              <a:schemeClr val="tx1"/>
            </a:solidFill>
          </a:endParaRPr>
        </a:p>
      </dgm:t>
    </dgm:pt>
    <dgm:pt modelId="{03AD2978-40BA-4CF3-83C3-5F19B5A200D1}" type="sibTrans" cxnId="{4EE6CD65-B6F4-4609-ABD9-22B6604D5E5A}">
      <dgm:prSet/>
      <dgm:spPr/>
      <dgm:t>
        <a:bodyPr/>
        <a:lstStyle/>
        <a:p>
          <a:endParaRPr lang="ru-RU"/>
        </a:p>
      </dgm:t>
    </dgm:pt>
    <dgm:pt modelId="{20F9E77C-2FBB-4B62-8FC5-4F8F613911CF}" type="parTrans" cxnId="{4EE6CD65-B6F4-4609-ABD9-22B6604D5E5A}">
      <dgm:prSet/>
      <dgm:spPr/>
      <dgm:t>
        <a:bodyPr/>
        <a:lstStyle/>
        <a:p>
          <a:endParaRPr lang="ru-RU"/>
        </a:p>
      </dgm:t>
    </dgm:pt>
    <dgm:pt modelId="{5327C29A-374D-44A3-9B85-14C339C78B9F}" type="pres">
      <dgm:prSet presAssocID="{22679AD3-0DC5-463B-B710-924468D3B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27B04-C7D3-444C-AD01-2587D20F2F4D}" type="pres">
      <dgm:prSet presAssocID="{6E4293FE-7D09-4B04-9A2A-876909072CF5}" presName="parentText" presStyleLbl="node1" presStyleIdx="0" presStyleCnt="1" custScaleY="48744" custLinFactNeighborX="-99" custLinFactNeighborY="-13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100-CCB7-41FC-AFC8-EFFC4CA9163A}" type="pres">
      <dgm:prSet presAssocID="{6E4293FE-7D09-4B04-9A2A-876909072CF5}" presName="childText" presStyleLbl="revTx" presStyleIdx="0" presStyleCnt="1" custLinFactNeighborX="0" custLinFactNeighborY="-88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254A36-5EE8-4694-92C4-231D1AAFD7C6}" type="presOf" srcId="{6E0C240C-F8D5-4C99-ADE9-0933D60E553E}" destId="{6A560100-CCB7-41FC-AFC8-EFFC4CA9163A}" srcOrd="0" destOrd="2" presId="urn:microsoft.com/office/officeart/2005/8/layout/vList2"/>
    <dgm:cxn modelId="{56811172-A744-4398-BEA1-F6F5A04B54D0}" type="presOf" srcId="{7B97FB6D-EA82-4DD4-A25E-733E2F79DE06}" destId="{6A560100-CCB7-41FC-AFC8-EFFC4CA9163A}" srcOrd="0" destOrd="3" presId="urn:microsoft.com/office/officeart/2005/8/layout/vList2"/>
    <dgm:cxn modelId="{0A40E840-A2BC-4EA1-8B16-D3B9107C85CD}" srcId="{6E4293FE-7D09-4B04-9A2A-876909072CF5}" destId="{F9DD105D-D3F9-4783-BB0D-1FD4E0A3E7BD}" srcOrd="1" destOrd="0" parTransId="{9449B419-04A6-42DD-9D41-AF840CB70071}" sibTransId="{15190B8F-6B6C-462A-AFC4-9BFD9400967A}"/>
    <dgm:cxn modelId="{E9D97B28-CAA9-44F2-9AF9-B9F9012A2033}" srcId="{6E4293FE-7D09-4B04-9A2A-876909072CF5}" destId="{6DAB23F8-FCA4-4B5F-9C28-5FA58F09EEC8}" srcOrd="8" destOrd="0" parTransId="{7227C64E-BACD-4AB4-A76D-BB266EC5499C}" sibTransId="{34E5DE33-92C3-4C20-AF8F-7890C2AD4894}"/>
    <dgm:cxn modelId="{1227002A-77E7-43E5-9D3B-4F8DA072B340}" type="presOf" srcId="{B5AA0875-39BD-42B7-A41C-2147992BBC8A}" destId="{6A560100-CCB7-41FC-AFC8-EFFC4CA9163A}" srcOrd="0" destOrd="4" presId="urn:microsoft.com/office/officeart/2005/8/layout/vList2"/>
    <dgm:cxn modelId="{F6FC876C-1D4B-46D8-B6BD-4C1C09FC065D}" srcId="{6E4293FE-7D09-4B04-9A2A-876909072CF5}" destId="{B5AA0875-39BD-42B7-A41C-2147992BBC8A}" srcOrd="4" destOrd="0" parTransId="{315A463B-CE09-46F7-8D26-0A3848516F13}" sibTransId="{B6E5CACF-317D-496A-9AAE-A34CC2575389}"/>
    <dgm:cxn modelId="{E4F8C724-E0BB-4A6D-9822-824E135EEFC2}" srcId="{6E4293FE-7D09-4B04-9A2A-876909072CF5}" destId="{0A23018A-EF27-448D-BD67-62A6FB4ADD5C}" srcOrd="0" destOrd="0" parTransId="{C54C8E32-5C13-4861-A29D-57001070F0AA}" sibTransId="{88063BBF-A8A5-452F-91BE-BDCBE6F33A68}"/>
    <dgm:cxn modelId="{86D76D54-EF71-44B8-A53B-9EE68F8E25CA}" type="presOf" srcId="{1AA52F33-C601-4D0D-96C6-BF78F3DE9C2A}" destId="{6A560100-CCB7-41FC-AFC8-EFFC4CA9163A}" srcOrd="0" destOrd="6" presId="urn:microsoft.com/office/officeart/2005/8/layout/vList2"/>
    <dgm:cxn modelId="{66B8536A-5ADF-48C2-BAFD-B76E98FECCB2}" type="presOf" srcId="{EFCB82FF-AB02-48F4-970C-E6580114F78D}" destId="{6A560100-CCB7-41FC-AFC8-EFFC4CA9163A}" srcOrd="0" destOrd="5" presId="urn:microsoft.com/office/officeart/2005/8/layout/vList2"/>
    <dgm:cxn modelId="{AFE384B2-4257-43E2-B0FA-D5D5D5B192C6}" type="presOf" srcId="{22679AD3-0DC5-463B-B710-924468D3B79A}" destId="{5327C29A-374D-44A3-9B85-14C339C78B9F}" srcOrd="0" destOrd="0" presId="urn:microsoft.com/office/officeart/2005/8/layout/vList2"/>
    <dgm:cxn modelId="{E5B136AE-38C7-4CEB-A2E9-59B9D0B19053}" type="presOf" srcId="{6E4293FE-7D09-4B04-9A2A-876909072CF5}" destId="{02427B04-C7D3-444C-AD01-2587D20F2F4D}" srcOrd="0" destOrd="0" presId="urn:microsoft.com/office/officeart/2005/8/layout/vList2"/>
    <dgm:cxn modelId="{1D54EE35-B301-4FE1-AD7D-42EA6072B493}" srcId="{6E4293FE-7D09-4B04-9A2A-876909072CF5}" destId="{7B97FB6D-EA82-4DD4-A25E-733E2F79DE06}" srcOrd="3" destOrd="0" parTransId="{AAFC13E0-BBEC-48F7-8ECC-E0824C8BAF15}" sibTransId="{7044B304-11C3-4D95-B7BB-9E2AAA6B68F1}"/>
    <dgm:cxn modelId="{C4AE4459-9A7C-4F8B-AD15-8A8F8C2B71A8}" srcId="{6E4293FE-7D09-4B04-9A2A-876909072CF5}" destId="{EFCB82FF-AB02-48F4-970C-E6580114F78D}" srcOrd="5" destOrd="0" parTransId="{9D99B58E-F4DE-40C1-B2B9-7573B46B8FA1}" sibTransId="{CBD32F78-7495-4D70-B1CF-6D2DE994C7A8}"/>
    <dgm:cxn modelId="{58850DC7-B343-4EF3-BA13-0A7B0DE9CB9D}" type="presOf" srcId="{23DEAC30-CA4A-44FE-9480-60E9CB60BF0F}" destId="{6A560100-CCB7-41FC-AFC8-EFFC4CA9163A}" srcOrd="0" destOrd="7" presId="urn:microsoft.com/office/officeart/2005/8/layout/vList2"/>
    <dgm:cxn modelId="{AEEEE6D9-AA22-4817-9DC9-A107943E7EF8}" type="presOf" srcId="{0A23018A-EF27-448D-BD67-62A6FB4ADD5C}" destId="{6A560100-CCB7-41FC-AFC8-EFFC4CA9163A}" srcOrd="0" destOrd="0" presId="urn:microsoft.com/office/officeart/2005/8/layout/vList2"/>
    <dgm:cxn modelId="{065A3435-B772-4DC6-9BB7-39C7AA116767}" type="presOf" srcId="{F9DD105D-D3F9-4783-BB0D-1FD4E0A3E7BD}" destId="{6A560100-CCB7-41FC-AFC8-EFFC4CA9163A}" srcOrd="0" destOrd="1" presId="urn:microsoft.com/office/officeart/2005/8/layout/vList2"/>
    <dgm:cxn modelId="{57ECB060-7292-4D02-939D-DE77F96D297E}" type="presOf" srcId="{6DAB23F8-FCA4-4B5F-9C28-5FA58F09EEC8}" destId="{6A560100-CCB7-41FC-AFC8-EFFC4CA9163A}" srcOrd="0" destOrd="8" presId="urn:microsoft.com/office/officeart/2005/8/layout/vList2"/>
    <dgm:cxn modelId="{3C83D032-2E9F-4111-9C7C-8B65ABEA8F53}" srcId="{6E4293FE-7D09-4B04-9A2A-876909072CF5}" destId="{23DEAC30-CA4A-44FE-9480-60E9CB60BF0F}" srcOrd="7" destOrd="0" parTransId="{53701C69-4C70-4FAC-8265-334FDFD14080}" sibTransId="{7E2424AE-7AE2-45D7-BEAA-17C299D4B77F}"/>
    <dgm:cxn modelId="{0AE19A43-DC2C-455D-BEF4-B2C916B6C307}" srcId="{6E4293FE-7D09-4B04-9A2A-876909072CF5}" destId="{1AA52F33-C601-4D0D-96C6-BF78F3DE9C2A}" srcOrd="6" destOrd="0" parTransId="{036A7FCB-AFC8-4207-8125-98AD15BA16A5}" sibTransId="{5C80B1B5-F485-4BB3-A587-11EAD32E1F27}"/>
    <dgm:cxn modelId="{4EE6CD65-B6F4-4609-ABD9-22B6604D5E5A}" srcId="{22679AD3-0DC5-463B-B710-924468D3B79A}" destId="{6E4293FE-7D09-4B04-9A2A-876909072CF5}" srcOrd="0" destOrd="0" parTransId="{20F9E77C-2FBB-4B62-8FC5-4F8F613911CF}" sibTransId="{03AD2978-40BA-4CF3-83C3-5F19B5A200D1}"/>
    <dgm:cxn modelId="{46F1779D-57D0-400B-BEB4-4F0642D7F585}" srcId="{6E4293FE-7D09-4B04-9A2A-876909072CF5}" destId="{6E0C240C-F8D5-4C99-ADE9-0933D60E553E}" srcOrd="2" destOrd="0" parTransId="{1CC039A8-FDAB-4BC8-9781-FB74AD0CCD62}" sibTransId="{9B47DED7-FC48-4A71-B4AC-61490F830924}"/>
    <dgm:cxn modelId="{59EDCBFB-AB6E-48F1-88FA-D714B5DD0067}" type="presParOf" srcId="{5327C29A-374D-44A3-9B85-14C339C78B9F}" destId="{02427B04-C7D3-444C-AD01-2587D20F2F4D}" srcOrd="0" destOrd="0" presId="urn:microsoft.com/office/officeart/2005/8/layout/vList2"/>
    <dgm:cxn modelId="{AEDB6CA4-25F7-40E5-8F19-82288F7DAF30}" type="presParOf" srcId="{5327C29A-374D-44A3-9B85-14C339C78B9F}" destId="{6A560100-CCB7-41FC-AFC8-EFFC4CA9163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679AD3-0DC5-463B-B710-924468D3B79A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E4293FE-7D09-4B04-9A2A-876909072CF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rPr>
            <a:t>Примерные основные образовательные программы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F9E77C-2FBB-4B62-8FC5-4F8F613911CF}" type="parTrans" cxnId="{4EE6CD65-B6F4-4609-ABD9-22B6604D5E5A}">
      <dgm:prSet/>
      <dgm:spPr/>
      <dgm:t>
        <a:bodyPr/>
        <a:lstStyle/>
        <a:p>
          <a:endParaRPr lang="ru-RU"/>
        </a:p>
      </dgm:t>
    </dgm:pt>
    <dgm:pt modelId="{03AD2978-40BA-4CF3-83C3-5F19B5A200D1}" type="sibTrans" cxnId="{4EE6CD65-B6F4-4609-ABD9-22B6604D5E5A}">
      <dgm:prSet/>
      <dgm:spPr/>
      <dgm:t>
        <a:bodyPr/>
        <a:lstStyle/>
        <a:p>
          <a:endParaRPr lang="ru-RU"/>
        </a:p>
      </dgm:t>
    </dgm:pt>
    <dgm:pt modelId="{6DAB23F8-FCA4-4B5F-9C28-5FA58F09EEC8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примерные рабочие программы учебных предметов, курсов, дисциплин (модулей), иных компонентов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7227C64E-BACD-4AB4-A76D-BB266EC5499C}" type="parTrans" cxnId="{E9D97B28-CAA9-44F2-9AF9-B9F9012A2033}">
      <dgm:prSet/>
      <dgm:spPr/>
      <dgm:t>
        <a:bodyPr/>
        <a:lstStyle/>
        <a:p>
          <a:endParaRPr lang="ru-RU"/>
        </a:p>
      </dgm:t>
    </dgm:pt>
    <dgm:pt modelId="{34E5DE33-92C3-4C20-AF8F-7890C2AD4894}" type="sibTrans" cxnId="{E9D97B28-CAA9-44F2-9AF9-B9F9012A2033}">
      <dgm:prSet/>
      <dgm:spPr/>
      <dgm:t>
        <a:bodyPr/>
        <a:lstStyle/>
        <a:p>
          <a:endParaRPr lang="ru-RU"/>
        </a:p>
      </dgm:t>
    </dgm:pt>
    <dgm:pt modelId="{13BE6603-BA94-4FAC-BF75-CDD15FB981E0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примерное соотношение обязательной и вариативной части, учебных занятий/практик/самостоятельной работы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12C38225-7840-45EF-AD77-03340AD52383}" type="parTrans" cxnId="{8BDE876E-7081-432B-9637-92EF64F8A9EE}">
      <dgm:prSet/>
      <dgm:spPr/>
      <dgm:t>
        <a:bodyPr/>
        <a:lstStyle/>
        <a:p>
          <a:endParaRPr lang="ru-RU"/>
        </a:p>
      </dgm:t>
    </dgm:pt>
    <dgm:pt modelId="{FEC7F6A3-3CA6-411A-A943-9D32CDD63C41}" type="sibTrans" cxnId="{8BDE876E-7081-432B-9637-92EF64F8A9EE}">
      <dgm:prSet/>
      <dgm:spPr/>
      <dgm:t>
        <a:bodyPr/>
        <a:lstStyle/>
        <a:p>
          <a:endParaRPr lang="ru-RU"/>
        </a:p>
      </dgm:t>
    </dgm:pt>
    <dgm:pt modelId="{F5AE03C0-1481-4021-A1CB-E8517711D846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примерный учебный план, примерный календарный учебный график по профессии / специальности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8E0C0E5E-AC72-4F09-B160-3B5140418883}" type="sibTrans" cxnId="{FA0A08F2-C83A-4FBC-BA28-02BA75969561}">
      <dgm:prSet/>
      <dgm:spPr/>
      <dgm:t>
        <a:bodyPr/>
        <a:lstStyle/>
        <a:p>
          <a:endParaRPr lang="ru-RU"/>
        </a:p>
      </dgm:t>
    </dgm:pt>
    <dgm:pt modelId="{F0070551-C7EC-4B8A-91E5-CA9EAEE6FE48}" type="parTrans" cxnId="{FA0A08F2-C83A-4FBC-BA28-02BA75969561}">
      <dgm:prSet/>
      <dgm:spPr/>
      <dgm:t>
        <a:bodyPr/>
        <a:lstStyle/>
        <a:p>
          <a:endParaRPr lang="ru-RU"/>
        </a:p>
      </dgm:t>
    </dgm:pt>
    <dgm:pt modelId="{183D8D92-DCAA-4F27-B61A-C476FFB9AC33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требования к содержанию, объему и структуре выпускной квалификационной работы и (или) государственного экзамена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38A0CFFF-B209-40F6-9410-454C4BA83781}" type="parTrans" cxnId="{3DE1E2C4-7829-48DF-9B6F-5E65A2648683}">
      <dgm:prSet/>
      <dgm:spPr/>
      <dgm:t>
        <a:bodyPr/>
        <a:lstStyle/>
        <a:p>
          <a:endParaRPr lang="ru-RU"/>
        </a:p>
      </dgm:t>
    </dgm:pt>
    <dgm:pt modelId="{CFC4B412-AE5F-43ED-9F67-FFA4FF82E94C}" type="sibTrans" cxnId="{3DE1E2C4-7829-48DF-9B6F-5E65A2648683}">
      <dgm:prSet/>
      <dgm:spPr/>
      <dgm:t>
        <a:bodyPr/>
        <a:lstStyle/>
        <a:p>
          <a:endParaRPr lang="ru-RU"/>
        </a:p>
      </dgm:t>
    </dgm:pt>
    <dgm:pt modelId="{DC952B4E-A069-4257-9A5F-D2308898EA48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Учебно-методическая документация</a:t>
          </a:r>
          <a:endParaRPr lang="ru-RU" sz="2000" dirty="0">
            <a:solidFill>
              <a:srgbClr val="FF0000"/>
            </a:solidFill>
          </a:endParaRPr>
        </a:p>
      </dgm:t>
    </dgm:pt>
    <dgm:pt modelId="{E6DAA652-525A-462D-ABAC-4BB65D381874}" type="parTrans" cxnId="{70F59B62-AE59-4A49-B459-DE4D2E8BF0E8}">
      <dgm:prSet/>
      <dgm:spPr/>
      <dgm:t>
        <a:bodyPr/>
        <a:lstStyle/>
        <a:p>
          <a:endParaRPr lang="ru-RU"/>
        </a:p>
      </dgm:t>
    </dgm:pt>
    <dgm:pt modelId="{8296646B-16B1-4F1B-B593-EAE1A09937F6}" type="sibTrans" cxnId="{70F59B62-AE59-4A49-B459-DE4D2E8BF0E8}">
      <dgm:prSet/>
      <dgm:spPr/>
      <dgm:t>
        <a:bodyPr/>
        <a:lstStyle/>
        <a:p>
          <a:endParaRPr lang="ru-RU"/>
        </a:p>
      </dgm:t>
    </dgm:pt>
    <dgm:pt modelId="{5327C29A-374D-44A3-9B85-14C339C78B9F}" type="pres">
      <dgm:prSet presAssocID="{22679AD3-0DC5-463B-B710-924468D3B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27B04-C7D3-444C-AD01-2587D20F2F4D}" type="pres">
      <dgm:prSet presAssocID="{6E4293FE-7D09-4B04-9A2A-876909072CF5}" presName="parentText" presStyleLbl="node1" presStyleIdx="0" presStyleCnt="1" custScaleX="99963" custScaleY="98936" custLinFactNeighborX="-18" custLinFactNeighborY="-1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100-CCB7-41FC-AFC8-EFFC4CA9163A}" type="pres">
      <dgm:prSet presAssocID="{6E4293FE-7D09-4B04-9A2A-876909072CF5}" presName="childText" presStyleLbl="revTx" presStyleIdx="0" presStyleCnt="1" custScaleY="77179" custLinFactNeighborY="25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D97B28-CAA9-44F2-9AF9-B9F9012A2033}" srcId="{6E4293FE-7D09-4B04-9A2A-876909072CF5}" destId="{6DAB23F8-FCA4-4B5F-9C28-5FA58F09EEC8}" srcOrd="3" destOrd="0" parTransId="{7227C64E-BACD-4AB4-A76D-BB266EC5499C}" sibTransId="{34E5DE33-92C3-4C20-AF8F-7890C2AD4894}"/>
    <dgm:cxn modelId="{2B9300D5-D85B-429A-AC10-768646FADAF1}" type="presOf" srcId="{22679AD3-0DC5-463B-B710-924468D3B79A}" destId="{5327C29A-374D-44A3-9B85-14C339C78B9F}" srcOrd="0" destOrd="0" presId="urn:microsoft.com/office/officeart/2005/8/layout/vList2"/>
    <dgm:cxn modelId="{6E770EE0-A0E8-4CAC-AFBE-2FBF79339C3B}" type="presOf" srcId="{DC952B4E-A069-4257-9A5F-D2308898EA48}" destId="{6A560100-CCB7-41FC-AFC8-EFFC4CA9163A}" srcOrd="0" destOrd="0" presId="urn:microsoft.com/office/officeart/2005/8/layout/vList2"/>
    <dgm:cxn modelId="{2FA8F7BF-AB76-4E2A-847F-ABA18D72F10D}" type="presOf" srcId="{183D8D92-DCAA-4F27-B61A-C476FFB9AC33}" destId="{6A560100-CCB7-41FC-AFC8-EFFC4CA9163A}" srcOrd="0" destOrd="4" presId="urn:microsoft.com/office/officeart/2005/8/layout/vList2"/>
    <dgm:cxn modelId="{8BDE876E-7081-432B-9637-92EF64F8A9EE}" srcId="{6E4293FE-7D09-4B04-9A2A-876909072CF5}" destId="{13BE6603-BA94-4FAC-BF75-CDD15FB981E0}" srcOrd="2" destOrd="0" parTransId="{12C38225-7840-45EF-AD77-03340AD52383}" sibTransId="{FEC7F6A3-3CA6-411A-A943-9D32CDD63C41}"/>
    <dgm:cxn modelId="{DFCA36B2-C54B-4816-BAD8-73A51ACDC7AD}" type="presOf" srcId="{6E4293FE-7D09-4B04-9A2A-876909072CF5}" destId="{02427B04-C7D3-444C-AD01-2587D20F2F4D}" srcOrd="0" destOrd="0" presId="urn:microsoft.com/office/officeart/2005/8/layout/vList2"/>
    <dgm:cxn modelId="{3DE1E2C4-7829-48DF-9B6F-5E65A2648683}" srcId="{6E4293FE-7D09-4B04-9A2A-876909072CF5}" destId="{183D8D92-DCAA-4F27-B61A-C476FFB9AC33}" srcOrd="4" destOrd="0" parTransId="{38A0CFFF-B209-40F6-9410-454C4BA83781}" sibTransId="{CFC4B412-AE5F-43ED-9F67-FFA4FF82E94C}"/>
    <dgm:cxn modelId="{81D8F21B-41DB-477A-9128-C38FE91833AD}" type="presOf" srcId="{13BE6603-BA94-4FAC-BF75-CDD15FB981E0}" destId="{6A560100-CCB7-41FC-AFC8-EFFC4CA9163A}" srcOrd="0" destOrd="2" presId="urn:microsoft.com/office/officeart/2005/8/layout/vList2"/>
    <dgm:cxn modelId="{4EE6CD65-B6F4-4609-ABD9-22B6604D5E5A}" srcId="{22679AD3-0DC5-463B-B710-924468D3B79A}" destId="{6E4293FE-7D09-4B04-9A2A-876909072CF5}" srcOrd="0" destOrd="0" parTransId="{20F9E77C-2FBB-4B62-8FC5-4F8F613911CF}" sibTransId="{03AD2978-40BA-4CF3-83C3-5F19B5A200D1}"/>
    <dgm:cxn modelId="{8C459B1A-76EE-4138-BC0C-8D2042DEF099}" type="presOf" srcId="{F5AE03C0-1481-4021-A1CB-E8517711D846}" destId="{6A560100-CCB7-41FC-AFC8-EFFC4CA9163A}" srcOrd="0" destOrd="1" presId="urn:microsoft.com/office/officeart/2005/8/layout/vList2"/>
    <dgm:cxn modelId="{7BDBC8F4-BB59-49AF-AF0B-30EBA9C33877}" type="presOf" srcId="{6DAB23F8-FCA4-4B5F-9C28-5FA58F09EEC8}" destId="{6A560100-CCB7-41FC-AFC8-EFFC4CA9163A}" srcOrd="0" destOrd="3" presId="urn:microsoft.com/office/officeart/2005/8/layout/vList2"/>
    <dgm:cxn modelId="{70F59B62-AE59-4A49-B459-DE4D2E8BF0E8}" srcId="{6E4293FE-7D09-4B04-9A2A-876909072CF5}" destId="{DC952B4E-A069-4257-9A5F-D2308898EA48}" srcOrd="0" destOrd="0" parTransId="{E6DAA652-525A-462D-ABAC-4BB65D381874}" sibTransId="{8296646B-16B1-4F1B-B593-EAE1A09937F6}"/>
    <dgm:cxn modelId="{FA0A08F2-C83A-4FBC-BA28-02BA75969561}" srcId="{6E4293FE-7D09-4B04-9A2A-876909072CF5}" destId="{F5AE03C0-1481-4021-A1CB-E8517711D846}" srcOrd="1" destOrd="0" parTransId="{F0070551-C7EC-4B8A-91E5-CA9EAEE6FE48}" sibTransId="{8E0C0E5E-AC72-4F09-B160-3B5140418883}"/>
    <dgm:cxn modelId="{F37B610D-E9C7-4BFE-945A-81EA16C6C8F2}" type="presParOf" srcId="{5327C29A-374D-44A3-9B85-14C339C78B9F}" destId="{02427B04-C7D3-444C-AD01-2587D20F2F4D}" srcOrd="0" destOrd="0" presId="urn:microsoft.com/office/officeart/2005/8/layout/vList2"/>
    <dgm:cxn modelId="{1BFC4B64-F7E5-44F5-82ED-566455C51357}" type="presParOf" srcId="{5327C29A-374D-44A3-9B85-14C339C78B9F}" destId="{6A560100-CCB7-41FC-AFC8-EFFC4CA9163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679AD3-0DC5-463B-B710-924468D3B79A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E4293FE-7D09-4B04-9A2A-876909072CF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Федеральные государственные образовательные стандарты</a:t>
          </a:r>
          <a:endParaRPr lang="ru-RU" dirty="0">
            <a:solidFill>
              <a:schemeClr val="tx1"/>
            </a:solidFill>
          </a:endParaRPr>
        </a:p>
      </dgm:t>
    </dgm:pt>
    <dgm:pt modelId="{20F9E77C-2FBB-4B62-8FC5-4F8F613911CF}" type="parTrans" cxnId="{4EE6CD65-B6F4-4609-ABD9-22B6604D5E5A}">
      <dgm:prSet/>
      <dgm:spPr/>
      <dgm:t>
        <a:bodyPr/>
        <a:lstStyle/>
        <a:p>
          <a:endParaRPr lang="ru-RU"/>
        </a:p>
      </dgm:t>
    </dgm:pt>
    <dgm:pt modelId="{03AD2978-40BA-4CF3-83C3-5F19B5A200D1}" type="sibTrans" cxnId="{4EE6CD65-B6F4-4609-ABD9-22B6604D5E5A}">
      <dgm:prSet/>
      <dgm:spPr/>
      <dgm:t>
        <a:bodyPr/>
        <a:lstStyle/>
        <a:p>
          <a:endParaRPr lang="ru-RU"/>
        </a:p>
      </dgm:t>
    </dgm:pt>
    <dgm:pt modelId="{B5AA0875-39BD-42B7-A41C-2147992BBC8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Требования к условиям реализации образовательной программы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15A463B-CE09-46F7-8D26-0A3848516F13}" type="parTrans" cxnId="{F6FC876C-1D4B-46D8-B6BD-4C1C09FC065D}">
      <dgm:prSet/>
      <dgm:spPr/>
      <dgm:t>
        <a:bodyPr/>
        <a:lstStyle/>
        <a:p>
          <a:endParaRPr lang="ru-RU"/>
        </a:p>
      </dgm:t>
    </dgm:pt>
    <dgm:pt modelId="{B6E5CACF-317D-496A-9AAE-A34CC2575389}" type="sibTrans" cxnId="{F6FC876C-1D4B-46D8-B6BD-4C1C09FC065D}">
      <dgm:prSet/>
      <dgm:spPr/>
      <dgm:t>
        <a:bodyPr/>
        <a:lstStyle/>
        <a:p>
          <a:endParaRPr lang="ru-RU"/>
        </a:p>
      </dgm:t>
    </dgm:pt>
    <dgm:pt modelId="{CC529E5E-7AF7-4CA3-922C-BB177D1BC3D7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5DD1F88-64BA-4118-954A-CE17688B71E3}" type="parTrans" cxnId="{8C375591-2C24-4DB1-9C9B-BA78B3359B27}">
      <dgm:prSet/>
      <dgm:spPr/>
      <dgm:t>
        <a:bodyPr/>
        <a:lstStyle/>
        <a:p>
          <a:endParaRPr lang="ru-RU"/>
        </a:p>
      </dgm:t>
    </dgm:pt>
    <dgm:pt modelId="{1C9F11CB-4B62-4DDB-98EF-540CC64E52C1}" type="sibTrans" cxnId="{8C375591-2C24-4DB1-9C9B-BA78B3359B27}">
      <dgm:prSet/>
      <dgm:spPr/>
      <dgm:t>
        <a:bodyPr/>
        <a:lstStyle/>
        <a:p>
          <a:endParaRPr lang="ru-RU"/>
        </a:p>
      </dgm:t>
    </dgm:pt>
    <dgm:pt modelId="{8C5D0DB0-03A5-471F-BE15-372BC1A1689F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требования к  материально-техническому, учебно-методическому обеспечению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61EF4C6F-33F1-4C8C-84F2-E448A56ED3CD}" type="parTrans" cxnId="{C7FA4258-5BC2-43D6-A953-EC8B50A04BB6}">
      <dgm:prSet/>
      <dgm:spPr/>
      <dgm:t>
        <a:bodyPr/>
        <a:lstStyle/>
        <a:p>
          <a:endParaRPr lang="ru-RU"/>
        </a:p>
      </dgm:t>
    </dgm:pt>
    <dgm:pt modelId="{3BF1D649-1207-4C51-B3C2-5633060442BC}" type="sibTrans" cxnId="{C7FA4258-5BC2-43D6-A953-EC8B50A04BB6}">
      <dgm:prSet/>
      <dgm:spPr/>
      <dgm:t>
        <a:bodyPr/>
        <a:lstStyle/>
        <a:p>
          <a:endParaRPr lang="ru-RU"/>
        </a:p>
      </dgm:t>
    </dgm:pt>
    <dgm:pt modelId="{18C44729-DA93-43DE-B61C-FBBC7EC641A0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требования к кадровым и финансовым условиям реализации образовательной программы 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6128EC77-1E99-4558-B431-1C58AE51DE0C}" type="parTrans" cxnId="{DA22F6DA-58D8-4847-9526-11C6B05889BF}">
      <dgm:prSet/>
      <dgm:spPr/>
      <dgm:t>
        <a:bodyPr/>
        <a:lstStyle/>
        <a:p>
          <a:endParaRPr lang="ru-RU"/>
        </a:p>
      </dgm:t>
    </dgm:pt>
    <dgm:pt modelId="{CAB36474-948F-4B0B-AF73-D524E6C5AB2C}" type="sibTrans" cxnId="{DA22F6DA-58D8-4847-9526-11C6B05889BF}">
      <dgm:prSet/>
      <dgm:spPr/>
      <dgm:t>
        <a:bodyPr/>
        <a:lstStyle/>
        <a:p>
          <a:endParaRPr lang="ru-RU"/>
        </a:p>
      </dgm:t>
    </dgm:pt>
    <dgm:pt modelId="{EFCB82FF-AB02-48F4-970C-E6580114F78D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общесистемные требования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CBD32F78-7495-4D70-B1CF-6D2DE994C7A8}" type="sibTrans" cxnId="{C4AE4459-9A7C-4F8B-AD15-8A8F8C2B71A8}">
      <dgm:prSet/>
      <dgm:spPr/>
      <dgm:t>
        <a:bodyPr/>
        <a:lstStyle/>
        <a:p>
          <a:endParaRPr lang="ru-RU"/>
        </a:p>
      </dgm:t>
    </dgm:pt>
    <dgm:pt modelId="{9D99B58E-F4DE-40C1-B2B9-7573B46B8FA1}" type="parTrans" cxnId="{C4AE4459-9A7C-4F8B-AD15-8A8F8C2B71A8}">
      <dgm:prSet/>
      <dgm:spPr/>
      <dgm:t>
        <a:bodyPr/>
        <a:lstStyle/>
        <a:p>
          <a:endParaRPr lang="ru-RU"/>
        </a:p>
      </dgm:t>
    </dgm:pt>
    <dgm:pt modelId="{5327C29A-374D-44A3-9B85-14C339C78B9F}" type="pres">
      <dgm:prSet presAssocID="{22679AD3-0DC5-463B-B710-924468D3B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27B04-C7D3-444C-AD01-2587D20F2F4D}" type="pres">
      <dgm:prSet presAssocID="{6E4293FE-7D09-4B04-9A2A-876909072CF5}" presName="parentText" presStyleLbl="node1" presStyleIdx="0" presStyleCnt="1" custScaleX="97947" custScaleY="32738" custLinFactNeighborX="211" custLinFactNeighborY="-1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100-CCB7-41FC-AFC8-EFFC4CA9163A}" type="pres">
      <dgm:prSet presAssocID="{6E4293FE-7D09-4B04-9A2A-876909072CF5}" presName="childText" presStyleLbl="revTx" presStyleIdx="0" presStyleCnt="1" custLinFactNeighborX="1246" custLinFactNeighborY="-13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ECC029-40B0-457E-B28E-BB922DE6377A}" type="presOf" srcId="{B5AA0875-39BD-42B7-A41C-2147992BBC8A}" destId="{6A560100-CCB7-41FC-AFC8-EFFC4CA9163A}" srcOrd="0" destOrd="0" presId="urn:microsoft.com/office/officeart/2005/8/layout/vList2"/>
    <dgm:cxn modelId="{A0BB4771-D4A1-4043-8500-6156A8B51840}" type="presOf" srcId="{22679AD3-0DC5-463B-B710-924468D3B79A}" destId="{5327C29A-374D-44A3-9B85-14C339C78B9F}" srcOrd="0" destOrd="0" presId="urn:microsoft.com/office/officeart/2005/8/layout/vList2"/>
    <dgm:cxn modelId="{C29ACAE3-7B1F-4B44-B699-EA8E77BE919A}" type="presOf" srcId="{6E4293FE-7D09-4B04-9A2A-876909072CF5}" destId="{02427B04-C7D3-444C-AD01-2587D20F2F4D}" srcOrd="0" destOrd="0" presId="urn:microsoft.com/office/officeart/2005/8/layout/vList2"/>
    <dgm:cxn modelId="{8C375591-2C24-4DB1-9C9B-BA78B3359B27}" srcId="{6E4293FE-7D09-4B04-9A2A-876909072CF5}" destId="{CC529E5E-7AF7-4CA3-922C-BB177D1BC3D7}" srcOrd="1" destOrd="0" parTransId="{25DD1F88-64BA-4118-954A-CE17688B71E3}" sibTransId="{1C9F11CB-4B62-4DDB-98EF-540CC64E52C1}"/>
    <dgm:cxn modelId="{C74C0493-B77B-4F5C-8B7C-DF46B8251ABA}" type="presOf" srcId="{8C5D0DB0-03A5-471F-BE15-372BC1A1689F}" destId="{6A560100-CCB7-41FC-AFC8-EFFC4CA9163A}" srcOrd="0" destOrd="3" presId="urn:microsoft.com/office/officeart/2005/8/layout/vList2"/>
    <dgm:cxn modelId="{D4C5827B-4984-405A-9D9E-4FCBD8F77D36}" type="presOf" srcId="{EFCB82FF-AB02-48F4-970C-E6580114F78D}" destId="{6A560100-CCB7-41FC-AFC8-EFFC4CA9163A}" srcOrd="0" destOrd="2" presId="urn:microsoft.com/office/officeart/2005/8/layout/vList2"/>
    <dgm:cxn modelId="{0D207F16-333A-4099-AD8A-F91F662DBAFD}" type="presOf" srcId="{18C44729-DA93-43DE-B61C-FBBC7EC641A0}" destId="{6A560100-CCB7-41FC-AFC8-EFFC4CA9163A}" srcOrd="0" destOrd="4" presId="urn:microsoft.com/office/officeart/2005/8/layout/vList2"/>
    <dgm:cxn modelId="{4EE6CD65-B6F4-4609-ABD9-22B6604D5E5A}" srcId="{22679AD3-0DC5-463B-B710-924468D3B79A}" destId="{6E4293FE-7D09-4B04-9A2A-876909072CF5}" srcOrd="0" destOrd="0" parTransId="{20F9E77C-2FBB-4B62-8FC5-4F8F613911CF}" sibTransId="{03AD2978-40BA-4CF3-83C3-5F19B5A200D1}"/>
    <dgm:cxn modelId="{F6FC876C-1D4B-46D8-B6BD-4C1C09FC065D}" srcId="{6E4293FE-7D09-4B04-9A2A-876909072CF5}" destId="{B5AA0875-39BD-42B7-A41C-2147992BBC8A}" srcOrd="0" destOrd="0" parTransId="{315A463B-CE09-46F7-8D26-0A3848516F13}" sibTransId="{B6E5CACF-317D-496A-9AAE-A34CC2575389}"/>
    <dgm:cxn modelId="{DA22F6DA-58D8-4847-9526-11C6B05889BF}" srcId="{6E4293FE-7D09-4B04-9A2A-876909072CF5}" destId="{18C44729-DA93-43DE-B61C-FBBC7EC641A0}" srcOrd="4" destOrd="0" parTransId="{6128EC77-1E99-4558-B431-1C58AE51DE0C}" sibTransId="{CAB36474-948F-4B0B-AF73-D524E6C5AB2C}"/>
    <dgm:cxn modelId="{136BBF55-05C1-47A8-A2FE-F083C9C3C54D}" type="presOf" srcId="{CC529E5E-7AF7-4CA3-922C-BB177D1BC3D7}" destId="{6A560100-CCB7-41FC-AFC8-EFFC4CA9163A}" srcOrd="0" destOrd="1" presId="urn:microsoft.com/office/officeart/2005/8/layout/vList2"/>
    <dgm:cxn modelId="{C7FA4258-5BC2-43D6-A953-EC8B50A04BB6}" srcId="{6E4293FE-7D09-4B04-9A2A-876909072CF5}" destId="{8C5D0DB0-03A5-471F-BE15-372BC1A1689F}" srcOrd="3" destOrd="0" parTransId="{61EF4C6F-33F1-4C8C-84F2-E448A56ED3CD}" sibTransId="{3BF1D649-1207-4C51-B3C2-5633060442BC}"/>
    <dgm:cxn modelId="{C4AE4459-9A7C-4F8B-AD15-8A8F8C2B71A8}" srcId="{6E4293FE-7D09-4B04-9A2A-876909072CF5}" destId="{EFCB82FF-AB02-48F4-970C-E6580114F78D}" srcOrd="2" destOrd="0" parTransId="{9D99B58E-F4DE-40C1-B2B9-7573B46B8FA1}" sibTransId="{CBD32F78-7495-4D70-B1CF-6D2DE994C7A8}"/>
    <dgm:cxn modelId="{4C530BA7-DE7B-440D-AE99-DE5E94A033B7}" type="presParOf" srcId="{5327C29A-374D-44A3-9B85-14C339C78B9F}" destId="{02427B04-C7D3-444C-AD01-2587D20F2F4D}" srcOrd="0" destOrd="0" presId="urn:microsoft.com/office/officeart/2005/8/layout/vList2"/>
    <dgm:cxn modelId="{826B0DF9-E659-4027-B22B-AF197978D025}" type="presParOf" srcId="{5327C29A-374D-44A3-9B85-14C339C78B9F}" destId="{6A560100-CCB7-41FC-AFC8-EFFC4CA9163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679AD3-0DC5-463B-B710-924468D3B79A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E4293FE-7D09-4B04-9A2A-876909072CF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ＭＳ Ｐゴシック" charset="-128"/>
              <a:cs typeface="Times New Roman" pitchFamily="18" charset="0"/>
            </a:rPr>
            <a:t>Примерные основные образовательные программы </a:t>
          </a:r>
          <a:endParaRPr lang="ru-RU" sz="2000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20F9E77C-2FBB-4B62-8FC5-4F8F613911CF}" type="parTrans" cxnId="{4EE6CD65-B6F4-4609-ABD9-22B6604D5E5A}">
      <dgm:prSet/>
      <dgm:spPr/>
      <dgm:t>
        <a:bodyPr/>
        <a:lstStyle/>
        <a:p>
          <a:endParaRPr lang="ru-RU"/>
        </a:p>
      </dgm:t>
    </dgm:pt>
    <dgm:pt modelId="{03AD2978-40BA-4CF3-83C3-5F19B5A200D1}" type="sibTrans" cxnId="{4EE6CD65-B6F4-4609-ABD9-22B6604D5E5A}">
      <dgm:prSet/>
      <dgm:spPr/>
      <dgm:t>
        <a:bodyPr/>
        <a:lstStyle/>
        <a:p>
          <a:endParaRPr lang="ru-RU"/>
        </a:p>
      </dgm:t>
    </dgm:pt>
    <dgm:pt modelId="{B5AA0875-39BD-42B7-A41C-2147992BBC8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Примерные условия образовательной деятельности</a:t>
          </a:r>
          <a:endParaRPr lang="ru-RU" sz="2000" dirty="0">
            <a:solidFill>
              <a:srgbClr val="FF0000"/>
            </a:solidFill>
          </a:endParaRPr>
        </a:p>
      </dgm:t>
    </dgm:pt>
    <dgm:pt modelId="{315A463B-CE09-46F7-8D26-0A3848516F13}" type="parTrans" cxnId="{F6FC876C-1D4B-46D8-B6BD-4C1C09FC065D}">
      <dgm:prSet/>
      <dgm:spPr/>
      <dgm:t>
        <a:bodyPr/>
        <a:lstStyle/>
        <a:p>
          <a:endParaRPr lang="ru-RU"/>
        </a:p>
      </dgm:t>
    </dgm:pt>
    <dgm:pt modelId="{B6E5CACF-317D-496A-9AAE-A34CC2575389}" type="sibTrans" cxnId="{F6FC876C-1D4B-46D8-B6BD-4C1C09FC065D}">
      <dgm:prSet/>
      <dgm:spPr/>
      <dgm:t>
        <a:bodyPr/>
        <a:lstStyle/>
        <a:p>
          <a:endParaRPr lang="ru-RU"/>
        </a:p>
      </dgm:t>
    </dgm:pt>
    <dgm:pt modelId="{6DAB23F8-FCA4-4B5F-9C28-5FA58F09EEC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рекомендации по иному материально-техническому и </a:t>
          </a:r>
          <a:br>
            <a:rPr lang="ru-RU" sz="16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учебно-методическому обеспечению реализации образовательной программы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227C64E-BACD-4AB4-A76D-BB266EC5499C}" type="parTrans" cxnId="{E9D97B28-CAA9-44F2-9AF9-B9F9012A2033}">
      <dgm:prSet/>
      <dgm:spPr/>
      <dgm:t>
        <a:bodyPr/>
        <a:lstStyle/>
        <a:p>
          <a:endParaRPr lang="ru-RU"/>
        </a:p>
      </dgm:t>
    </dgm:pt>
    <dgm:pt modelId="{34E5DE33-92C3-4C20-AF8F-7890C2AD4894}" type="sibTrans" cxnId="{E9D97B28-CAA9-44F2-9AF9-B9F9012A2033}">
      <dgm:prSet/>
      <dgm:spPr/>
      <dgm:t>
        <a:bodyPr/>
        <a:lstStyle/>
        <a:p>
          <a:endParaRPr lang="ru-RU"/>
        </a:p>
      </dgm:t>
    </dgm:pt>
    <dgm:pt modelId="{13BE6603-BA94-4FAC-BF75-CDD15FB981E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перечень учебников и учебных пособий, используемых в качестве основной литературы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2C38225-7840-45EF-AD77-03340AD52383}" type="parTrans" cxnId="{8BDE876E-7081-432B-9637-92EF64F8A9EE}">
      <dgm:prSet/>
      <dgm:spPr/>
      <dgm:t>
        <a:bodyPr/>
        <a:lstStyle/>
        <a:p>
          <a:endParaRPr lang="ru-RU"/>
        </a:p>
      </dgm:t>
    </dgm:pt>
    <dgm:pt modelId="{FEC7F6A3-3CA6-411A-A943-9D32CDD63C41}" type="sibTrans" cxnId="{8BDE876E-7081-432B-9637-92EF64F8A9EE}">
      <dgm:prSet/>
      <dgm:spPr/>
      <dgm:t>
        <a:bodyPr/>
        <a:lstStyle/>
        <a:p>
          <a:endParaRPr lang="ru-RU"/>
        </a:p>
      </dgm:t>
    </dgm:pt>
    <dgm:pt modelId="{F5AE03C0-1481-4021-A1CB-E8517711D84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конкретные требования к материально-технической базе, обеспечивающей проведение всех видов учебной деятельности обучающихся, предусмотренных учебным планом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E0C0E5E-AC72-4F09-B160-3B5140418883}" type="sibTrans" cxnId="{FA0A08F2-C83A-4FBC-BA28-02BA75969561}">
      <dgm:prSet/>
      <dgm:spPr/>
      <dgm:t>
        <a:bodyPr/>
        <a:lstStyle/>
        <a:p>
          <a:endParaRPr lang="ru-RU"/>
        </a:p>
      </dgm:t>
    </dgm:pt>
    <dgm:pt modelId="{F0070551-C7EC-4B8A-91E5-CA9EAEE6FE48}" type="parTrans" cxnId="{FA0A08F2-C83A-4FBC-BA28-02BA75969561}">
      <dgm:prSet/>
      <dgm:spPr/>
      <dgm:t>
        <a:bodyPr/>
        <a:lstStyle/>
        <a:p>
          <a:endParaRPr lang="ru-RU"/>
        </a:p>
      </dgm:t>
    </dgm:pt>
    <dgm:pt modelId="{183D8D92-DCAA-4F27-B61A-C476FFB9AC33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примерные расчеты нормативных затрат оказания государственных услуг по реализации образовательной программы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8A0CFFF-B209-40F6-9410-454C4BA83781}" type="parTrans" cxnId="{3DE1E2C4-7829-48DF-9B6F-5E65A2648683}">
      <dgm:prSet/>
      <dgm:spPr/>
      <dgm:t>
        <a:bodyPr/>
        <a:lstStyle/>
        <a:p>
          <a:endParaRPr lang="ru-RU"/>
        </a:p>
      </dgm:t>
    </dgm:pt>
    <dgm:pt modelId="{CFC4B412-AE5F-43ED-9F67-FFA4FF82E94C}" type="sibTrans" cxnId="{3DE1E2C4-7829-48DF-9B6F-5E65A2648683}">
      <dgm:prSet/>
      <dgm:spPr/>
      <dgm:t>
        <a:bodyPr/>
        <a:lstStyle/>
        <a:p>
          <a:endParaRPr lang="ru-RU"/>
        </a:p>
      </dgm:t>
    </dgm:pt>
    <dgm:pt modelId="{BCA60CAE-C6F0-4BC7-A490-4D691A9811D3}">
      <dgm:prSet phldrT="[Текст]" custT="1"/>
      <dgm:spPr/>
      <dgm:t>
        <a:bodyPr/>
        <a:lstStyle/>
        <a:p>
          <a:endParaRPr lang="ru-RU" sz="2000" dirty="0">
            <a:solidFill>
              <a:srgbClr val="FF0000"/>
            </a:solidFill>
          </a:endParaRPr>
        </a:p>
      </dgm:t>
    </dgm:pt>
    <dgm:pt modelId="{51A0CCC0-612C-4C18-AA53-1342E3DC8380}" type="parTrans" cxnId="{9154E077-892B-407D-98A3-DE6767B20F29}">
      <dgm:prSet/>
      <dgm:spPr/>
      <dgm:t>
        <a:bodyPr/>
        <a:lstStyle/>
        <a:p>
          <a:endParaRPr lang="ru-RU"/>
        </a:p>
      </dgm:t>
    </dgm:pt>
    <dgm:pt modelId="{5F40D1E3-DDC3-4527-A107-20482CBCFAC1}" type="sibTrans" cxnId="{9154E077-892B-407D-98A3-DE6767B20F29}">
      <dgm:prSet/>
      <dgm:spPr/>
      <dgm:t>
        <a:bodyPr/>
        <a:lstStyle/>
        <a:p>
          <a:endParaRPr lang="ru-RU"/>
        </a:p>
      </dgm:t>
    </dgm:pt>
    <dgm:pt modelId="{9B6D5E7B-D555-4F10-8387-5C117A2731AD}">
      <dgm:prSet phldrT="[Текст]" custT="1"/>
      <dgm:spPr/>
      <dgm:t>
        <a:bodyPr/>
        <a:lstStyle/>
        <a:p>
          <a:endParaRPr lang="ru-RU" sz="2000" dirty="0">
            <a:solidFill>
              <a:srgbClr val="FF0000"/>
            </a:solidFill>
          </a:endParaRPr>
        </a:p>
      </dgm:t>
    </dgm:pt>
    <dgm:pt modelId="{6E583230-5D82-48DC-B8E0-D5EC7C2088ED}" type="parTrans" cxnId="{DD4F0C9E-738A-456E-A054-6DA90176EC57}">
      <dgm:prSet/>
      <dgm:spPr/>
      <dgm:t>
        <a:bodyPr/>
        <a:lstStyle/>
        <a:p>
          <a:endParaRPr lang="ru-RU"/>
        </a:p>
      </dgm:t>
    </dgm:pt>
    <dgm:pt modelId="{FCFDE43C-AB10-4FBB-824A-4C99AC127251}" type="sibTrans" cxnId="{DD4F0C9E-738A-456E-A054-6DA90176EC57}">
      <dgm:prSet/>
      <dgm:spPr/>
      <dgm:t>
        <a:bodyPr/>
        <a:lstStyle/>
        <a:p>
          <a:endParaRPr lang="ru-RU"/>
        </a:p>
      </dgm:t>
    </dgm:pt>
    <dgm:pt modelId="{5327C29A-374D-44A3-9B85-14C339C78B9F}" type="pres">
      <dgm:prSet presAssocID="{22679AD3-0DC5-463B-B710-924468D3B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27B04-C7D3-444C-AD01-2587D20F2F4D}" type="pres">
      <dgm:prSet presAssocID="{6E4293FE-7D09-4B04-9A2A-876909072CF5}" presName="parentText" presStyleLbl="node1" presStyleIdx="0" presStyleCnt="1" custScaleY="171765" custLinFactNeighborX="1413" custLinFactNeighborY="3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100-CCB7-41FC-AFC8-EFFC4CA9163A}" type="pres">
      <dgm:prSet presAssocID="{6E4293FE-7D09-4B04-9A2A-876909072CF5}" presName="childText" presStyleLbl="revTx" presStyleIdx="0" presStyleCnt="1" custScaleY="121842" custLinFactNeighborX="959" custLinFactNeighborY="-8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68499A-7AB6-42D8-9BB0-AA0C389CC207}" type="presOf" srcId="{22679AD3-0DC5-463B-B710-924468D3B79A}" destId="{5327C29A-374D-44A3-9B85-14C339C78B9F}" srcOrd="0" destOrd="0" presId="urn:microsoft.com/office/officeart/2005/8/layout/vList2"/>
    <dgm:cxn modelId="{E9D97B28-CAA9-44F2-9AF9-B9F9012A2033}" srcId="{6E4293FE-7D09-4B04-9A2A-876909072CF5}" destId="{6DAB23F8-FCA4-4B5F-9C28-5FA58F09EEC8}" srcOrd="5" destOrd="0" parTransId="{7227C64E-BACD-4AB4-A76D-BB266EC5499C}" sibTransId="{34E5DE33-92C3-4C20-AF8F-7890C2AD4894}"/>
    <dgm:cxn modelId="{24432898-0153-4D23-9ECD-43152EA7E9CA}" type="presOf" srcId="{13BE6603-BA94-4FAC-BF75-CDD15FB981E0}" destId="{6A560100-CCB7-41FC-AFC8-EFFC4CA9163A}" srcOrd="0" destOrd="4" presId="urn:microsoft.com/office/officeart/2005/8/layout/vList2"/>
    <dgm:cxn modelId="{0B0870F5-1802-45C3-A30E-70F4EADEBAFB}" type="presOf" srcId="{183D8D92-DCAA-4F27-B61A-C476FFB9AC33}" destId="{6A560100-CCB7-41FC-AFC8-EFFC4CA9163A}" srcOrd="0" destOrd="6" presId="urn:microsoft.com/office/officeart/2005/8/layout/vList2"/>
    <dgm:cxn modelId="{B1AA3B7C-5573-4A94-B956-E3D94F963B71}" type="presOf" srcId="{9B6D5E7B-D555-4F10-8387-5C117A2731AD}" destId="{6A560100-CCB7-41FC-AFC8-EFFC4CA9163A}" srcOrd="0" destOrd="2" presId="urn:microsoft.com/office/officeart/2005/8/layout/vList2"/>
    <dgm:cxn modelId="{8BDE876E-7081-432B-9637-92EF64F8A9EE}" srcId="{6E4293FE-7D09-4B04-9A2A-876909072CF5}" destId="{13BE6603-BA94-4FAC-BF75-CDD15FB981E0}" srcOrd="4" destOrd="0" parTransId="{12C38225-7840-45EF-AD77-03340AD52383}" sibTransId="{FEC7F6A3-3CA6-411A-A943-9D32CDD63C41}"/>
    <dgm:cxn modelId="{9154E077-892B-407D-98A3-DE6767B20F29}" srcId="{6E4293FE-7D09-4B04-9A2A-876909072CF5}" destId="{BCA60CAE-C6F0-4BC7-A490-4D691A9811D3}" srcOrd="0" destOrd="0" parTransId="{51A0CCC0-612C-4C18-AA53-1342E3DC8380}" sibTransId="{5F40D1E3-DDC3-4527-A107-20482CBCFAC1}"/>
    <dgm:cxn modelId="{3DE1E2C4-7829-48DF-9B6F-5E65A2648683}" srcId="{6E4293FE-7D09-4B04-9A2A-876909072CF5}" destId="{183D8D92-DCAA-4F27-B61A-C476FFB9AC33}" srcOrd="6" destOrd="0" parTransId="{38A0CFFF-B209-40F6-9410-454C4BA83781}" sibTransId="{CFC4B412-AE5F-43ED-9F67-FFA4FF82E94C}"/>
    <dgm:cxn modelId="{C6B76D20-148C-4D9A-8888-44FC50D6CA91}" type="presOf" srcId="{6DAB23F8-FCA4-4B5F-9C28-5FA58F09EEC8}" destId="{6A560100-CCB7-41FC-AFC8-EFFC4CA9163A}" srcOrd="0" destOrd="5" presId="urn:microsoft.com/office/officeart/2005/8/layout/vList2"/>
    <dgm:cxn modelId="{4EE6CD65-B6F4-4609-ABD9-22B6604D5E5A}" srcId="{22679AD3-0DC5-463B-B710-924468D3B79A}" destId="{6E4293FE-7D09-4B04-9A2A-876909072CF5}" srcOrd="0" destOrd="0" parTransId="{20F9E77C-2FBB-4B62-8FC5-4F8F613911CF}" sibTransId="{03AD2978-40BA-4CF3-83C3-5F19B5A200D1}"/>
    <dgm:cxn modelId="{57681EE5-A481-47EF-99DD-3D27543E64B7}" type="presOf" srcId="{B5AA0875-39BD-42B7-A41C-2147992BBC8A}" destId="{6A560100-CCB7-41FC-AFC8-EFFC4CA9163A}" srcOrd="0" destOrd="1" presId="urn:microsoft.com/office/officeart/2005/8/layout/vList2"/>
    <dgm:cxn modelId="{F6FC876C-1D4B-46D8-B6BD-4C1C09FC065D}" srcId="{6E4293FE-7D09-4B04-9A2A-876909072CF5}" destId="{B5AA0875-39BD-42B7-A41C-2147992BBC8A}" srcOrd="1" destOrd="0" parTransId="{315A463B-CE09-46F7-8D26-0A3848516F13}" sibTransId="{B6E5CACF-317D-496A-9AAE-A34CC2575389}"/>
    <dgm:cxn modelId="{6E84E5E8-3A92-437C-B975-8B3534CE42BB}" type="presOf" srcId="{F5AE03C0-1481-4021-A1CB-E8517711D846}" destId="{6A560100-CCB7-41FC-AFC8-EFFC4CA9163A}" srcOrd="0" destOrd="3" presId="urn:microsoft.com/office/officeart/2005/8/layout/vList2"/>
    <dgm:cxn modelId="{DD4F0C9E-738A-456E-A054-6DA90176EC57}" srcId="{6E4293FE-7D09-4B04-9A2A-876909072CF5}" destId="{9B6D5E7B-D555-4F10-8387-5C117A2731AD}" srcOrd="2" destOrd="0" parTransId="{6E583230-5D82-48DC-B8E0-D5EC7C2088ED}" sibTransId="{FCFDE43C-AB10-4FBB-824A-4C99AC127251}"/>
    <dgm:cxn modelId="{D0A6B09A-CE8A-43F3-AB97-3EA0CE2A5C48}" type="presOf" srcId="{6E4293FE-7D09-4B04-9A2A-876909072CF5}" destId="{02427B04-C7D3-444C-AD01-2587D20F2F4D}" srcOrd="0" destOrd="0" presId="urn:microsoft.com/office/officeart/2005/8/layout/vList2"/>
    <dgm:cxn modelId="{E5C3D24E-20AB-4B6F-A21D-5D58771EA953}" type="presOf" srcId="{BCA60CAE-C6F0-4BC7-A490-4D691A9811D3}" destId="{6A560100-CCB7-41FC-AFC8-EFFC4CA9163A}" srcOrd="0" destOrd="0" presId="urn:microsoft.com/office/officeart/2005/8/layout/vList2"/>
    <dgm:cxn modelId="{FA0A08F2-C83A-4FBC-BA28-02BA75969561}" srcId="{6E4293FE-7D09-4B04-9A2A-876909072CF5}" destId="{F5AE03C0-1481-4021-A1CB-E8517711D846}" srcOrd="3" destOrd="0" parTransId="{F0070551-C7EC-4B8A-91E5-CA9EAEE6FE48}" sibTransId="{8E0C0E5E-AC72-4F09-B160-3B5140418883}"/>
    <dgm:cxn modelId="{7EA74A42-6D1C-4C7E-AFD3-0B0BF8D44D31}" type="presParOf" srcId="{5327C29A-374D-44A3-9B85-14C339C78B9F}" destId="{02427B04-C7D3-444C-AD01-2587D20F2F4D}" srcOrd="0" destOrd="0" presId="urn:microsoft.com/office/officeart/2005/8/layout/vList2"/>
    <dgm:cxn modelId="{DB0FEA48-36E7-4711-AAF5-C8A7E02D1CA1}" type="presParOf" srcId="{5327C29A-374D-44A3-9B85-14C339C78B9F}" destId="{6A560100-CCB7-41FC-AFC8-EFFC4CA9163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427B04-C7D3-444C-AD01-2587D20F2F4D}">
      <dsp:nvSpPr>
        <dsp:cNvPr id="0" name=""/>
        <dsp:cNvSpPr/>
      </dsp:nvSpPr>
      <dsp:spPr>
        <a:xfrm>
          <a:off x="0" y="0"/>
          <a:ext cx="3948345" cy="11828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Федеральные государственные образовательные стандарты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0"/>
        <a:ext cx="3948345" cy="1182812"/>
      </dsp:txXfrm>
    </dsp:sp>
    <dsp:sp modelId="{6A560100-CCB7-41FC-AFC8-EFFC4CA9163A}">
      <dsp:nvSpPr>
        <dsp:cNvPr id="0" name=""/>
        <dsp:cNvSpPr/>
      </dsp:nvSpPr>
      <dsp:spPr>
        <a:xfrm>
          <a:off x="0" y="0"/>
          <a:ext cx="3948345" cy="534887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36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Требования к структуре образовательной программы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общий объем часов по учебным циклам и ГИА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структура профессионального цикла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обязательная часть не более 70 %, вариативная не менее 30 %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виды учебных занятий, практик, отдельные обязательные дисциплины («Физическая культура», «Безопасность жизнедеятельности», для специальностей: «Основы философии», «История», «Психология общения», «Иностранный язык в профессиональной деятельности»)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3948345" cy="53488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427B04-C7D3-444C-AD01-2587D20F2F4D}">
      <dsp:nvSpPr>
        <dsp:cNvPr id="0" name=""/>
        <dsp:cNvSpPr/>
      </dsp:nvSpPr>
      <dsp:spPr>
        <a:xfrm>
          <a:off x="20" y="0"/>
          <a:ext cx="4192204" cy="11841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rPr>
            <a:t>Примерные основные образовательные программы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" y="0"/>
        <a:ext cx="4192204" cy="1184174"/>
      </dsp:txXfrm>
    </dsp:sp>
    <dsp:sp modelId="{6A560100-CCB7-41FC-AFC8-EFFC4CA9163A}">
      <dsp:nvSpPr>
        <dsp:cNvPr id="0" name=""/>
        <dsp:cNvSpPr/>
      </dsp:nvSpPr>
      <dsp:spPr>
        <a:xfrm>
          <a:off x="0" y="1284851"/>
          <a:ext cx="4193756" cy="306440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5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Учебно-методическая документация</a:t>
          </a:r>
          <a:endParaRPr lang="ru-RU" sz="2000" kern="1200" dirty="0">
            <a:solidFill>
              <a:srgbClr val="FF000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примерный учебный план, примерный календарный учебный график по профессии / специальности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примерное соотношение обязательной и вариативной части, учебных занятий/практик/самостоятельной работы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примерные рабочие программы учебных предметов, курсов, дисциплин (модулей), иных компонентов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требования к содержанию, объему и структуре выпускной квалификационной работы и (или) государственного экзамена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84851"/>
        <a:ext cx="4193756" cy="30644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427B04-C7D3-444C-AD01-2587D20F2F4D}">
      <dsp:nvSpPr>
        <dsp:cNvPr id="0" name=""/>
        <dsp:cNvSpPr/>
      </dsp:nvSpPr>
      <dsp:spPr>
        <a:xfrm>
          <a:off x="49717" y="123597"/>
          <a:ext cx="3935085" cy="8177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Федеральные государственные образовательные стандарты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9717" y="123597"/>
        <a:ext cx="3935085" cy="817778"/>
      </dsp:txXfrm>
    </dsp:sp>
    <dsp:sp modelId="{6A560100-CCB7-41FC-AFC8-EFFC4CA9163A}">
      <dsp:nvSpPr>
        <dsp:cNvPr id="0" name=""/>
        <dsp:cNvSpPr/>
      </dsp:nvSpPr>
      <dsp:spPr>
        <a:xfrm>
          <a:off x="0" y="1149383"/>
          <a:ext cx="4017566" cy="2898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55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Требования к условиям реализации образовательной программы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общесистемные требования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требования к  материально-техническому, учебно-методическому обеспечению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требования к кадровым и финансовым условиям реализации образовательной программы 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49383"/>
        <a:ext cx="4017566" cy="2898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427B04-C7D3-444C-AD01-2587D20F2F4D}">
      <dsp:nvSpPr>
        <dsp:cNvPr id="0" name=""/>
        <dsp:cNvSpPr/>
      </dsp:nvSpPr>
      <dsp:spPr>
        <a:xfrm>
          <a:off x="0" y="66386"/>
          <a:ext cx="4193756" cy="10214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ＭＳ Ｐゴシック" charset="-128"/>
              <a:cs typeface="Times New Roman" pitchFamily="18" charset="0"/>
            </a:rPr>
            <a:t>Примерные основные образовательные программы </a:t>
          </a:r>
          <a:endParaRPr lang="ru-RU" sz="2000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0" y="66386"/>
        <a:ext cx="4193756" cy="1021411"/>
      </dsp:txXfrm>
    </dsp:sp>
    <dsp:sp modelId="{6A560100-CCB7-41FC-AFC8-EFFC4CA9163A}">
      <dsp:nvSpPr>
        <dsp:cNvPr id="0" name=""/>
        <dsp:cNvSpPr/>
      </dsp:nvSpPr>
      <dsp:spPr>
        <a:xfrm>
          <a:off x="0" y="972715"/>
          <a:ext cx="4193756" cy="225647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5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Примерные условия образовательной деятельности</a:t>
          </a:r>
          <a:endParaRPr lang="ru-RU" sz="2000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конкретные требования к материально-технической базе, обеспечивающей проведение всех видов учебной деятельности обучающихся, предусмотренных учебным планом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перечень учебников и учебных пособий, используемых в качестве основной литературы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рекомендации по иному материально-техническому и </a:t>
          </a:r>
          <a:br>
            <a:rPr lang="ru-RU" sz="16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учебно-методическому обеспечению реализации образовательной программы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примерные расчеты нормативных затрат оказания государственных услуг по реализации образовательной программы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72715"/>
        <a:ext cx="4193756" cy="2256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97360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ФГОС СПО по наиболее востребованным и перспективным профессиям и специальностям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301208"/>
            <a:ext cx="8503096" cy="10801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Лисицкая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Н.М.,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начальник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учебно-методического управления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ППК СГТУ имени Гагарина Ю.А. 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pPr algn="just"/>
            <a:r>
              <a:rPr lang="ru-RU" sz="24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 ФГОС для специалистов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sz="24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вариативным набором модулей для  освоения: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8568952" cy="36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государственный образовательный  стандарта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профессионального образования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sz="2800" b="1" i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09.02.07 Информационные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системы и  </a:t>
            </a:r>
            <a:r>
              <a:rPr lang="ru-RU" sz="2800" b="1" i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программирование</a:t>
            </a:r>
            <a:r>
              <a:rPr lang="ru-RU" sz="2800" b="1" i="1" spc="2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	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</a:t>
            </a:r>
            <a:r>
              <a:rPr lang="ru-RU" sz="2800" spc="-2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квалификаций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ТОП-50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зависимости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конкретного  набора профессиональных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модулей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4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изменения во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ТОП-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400" b="1" spc="-6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7504" y="764704"/>
          <a:ext cx="8856984" cy="56886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5925"/>
                <a:gridCol w="3431059"/>
              </a:tblGrid>
              <a:tr h="640305">
                <a:tc>
                  <a:txBody>
                    <a:bodyPr/>
                    <a:lstStyle/>
                    <a:p>
                      <a:pPr marL="221932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800" b="1" spc="-5" dirty="0">
                          <a:latin typeface="Palatino Linotype"/>
                          <a:cs typeface="Palatino Linotype"/>
                        </a:rPr>
                        <a:t>Действующий</a:t>
                      </a:r>
                      <a:r>
                        <a:rPr sz="1800" b="1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800" b="1" dirty="0">
                          <a:latin typeface="Palatino Linotype"/>
                          <a:cs typeface="Palatino Linotype"/>
                        </a:rPr>
                        <a:t>ФГОС</a:t>
                      </a:r>
                      <a:endParaRPr sz="18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033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800" b="1" spc="-5" dirty="0">
                          <a:latin typeface="Palatino Linotype"/>
                          <a:cs typeface="Palatino Linotype"/>
                        </a:rPr>
                        <a:t>Новый</a:t>
                      </a:r>
                      <a:r>
                        <a:rPr sz="1800" b="1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800" b="1" dirty="0">
                          <a:latin typeface="Palatino Linotype"/>
                          <a:cs typeface="Palatino Linotype"/>
                        </a:rPr>
                        <a:t>ФГОС</a:t>
                      </a:r>
                      <a:endParaRPr sz="18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7767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3.1.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(3.2.)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Срок освоения программы на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базе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основного общего и </a:t>
                      </a:r>
                      <a:r>
                        <a:rPr sz="1400" b="1" dirty="0" err="1">
                          <a:latin typeface="Palatino Linotype"/>
                          <a:cs typeface="Palatino Linotype"/>
                        </a:rPr>
                        <a:t>на</a:t>
                      </a:r>
                      <a:r>
                        <a:rPr sz="1400" b="1" spc="-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 err="1" smtClean="0">
                          <a:latin typeface="Palatino Linotype"/>
                          <a:cs typeface="Palatino Linotype"/>
                        </a:rPr>
                        <a:t>базе</a:t>
                      </a:r>
                      <a:endParaRPr sz="1400" dirty="0" smtClean="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 err="1" smtClean="0">
                          <a:latin typeface="Palatino Linotype"/>
                          <a:cs typeface="Palatino Linotype"/>
                        </a:rPr>
                        <a:t>среднего</a:t>
                      </a:r>
                      <a:r>
                        <a:rPr sz="1400" b="1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 err="1" smtClean="0">
                          <a:latin typeface="Palatino Linotype"/>
                          <a:cs typeface="Palatino Linotype"/>
                        </a:rPr>
                        <a:t>общего</a:t>
                      </a:r>
                      <a:r>
                        <a:rPr sz="1400" b="1" spc="-45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 err="1" smtClean="0">
                          <a:latin typeface="Palatino Linotype"/>
                          <a:cs typeface="Palatino Linotype"/>
                        </a:rPr>
                        <a:t>образования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Указан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1.9.</a:t>
                      </a:r>
                      <a:r>
                        <a:rPr sz="1400" b="1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(1.10)</a:t>
                      </a:r>
                      <a:endParaRPr sz="14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7767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3.2.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Увеличение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сроков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обучения при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очно-заочной и заочной</a:t>
                      </a:r>
                      <a:r>
                        <a:rPr sz="1400" b="1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форме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обучения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Указано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1.9.</a:t>
                      </a:r>
                      <a:r>
                        <a:rPr sz="1400" b="1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(1.10)</a:t>
                      </a:r>
                      <a:endParaRPr sz="14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2475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4.1 Область профессиональной деятельности определяется на</a:t>
                      </a:r>
                      <a:r>
                        <a:rPr sz="1400" b="1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основе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видов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профессиональной деятельности и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уровня</a:t>
                      </a:r>
                      <a:r>
                        <a:rPr sz="1400" b="1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образования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Указана в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1.5 в соответствии с</a:t>
                      </a:r>
                      <a:r>
                        <a:rPr sz="1400" b="1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Приказом</a:t>
                      </a:r>
                      <a:endParaRPr sz="140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Минтруда РФ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от 29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сентября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2014 г. №</a:t>
                      </a:r>
                      <a:r>
                        <a:rPr sz="1400" b="1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667н</a:t>
                      </a:r>
                      <a:endParaRPr sz="1400">
                        <a:latin typeface="Palatino Linotype"/>
                        <a:cs typeface="Palatino Linotype"/>
                      </a:endParaRPr>
                    </a:p>
                    <a:p>
                      <a:pPr marL="119380" marR="287020">
                        <a:lnSpc>
                          <a:spcPct val="11310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«О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реестре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профессиональных стандартов 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(перечне видов</a:t>
                      </a:r>
                      <a:r>
                        <a:rPr sz="1400" b="1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профессиональной</a:t>
                      </a:r>
                      <a:endParaRPr sz="140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деятельности)»</a:t>
                      </a:r>
                      <a:endParaRPr sz="14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552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п.4.2. Объекты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профессиональной</a:t>
                      </a:r>
                      <a:r>
                        <a:rPr sz="1400" b="1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деятельности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Не</a:t>
                      </a:r>
                      <a:r>
                        <a:rPr sz="1400" b="1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указываются</a:t>
                      </a:r>
                      <a:endParaRPr sz="14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7767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5.2. Профессиональные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компетенции по </a:t>
                      </a:r>
                      <a:r>
                        <a:rPr sz="1400" b="1" spc="-5" dirty="0" err="1">
                          <a:latin typeface="Palatino Linotype"/>
                          <a:cs typeface="Palatino Linotype"/>
                        </a:rPr>
                        <a:t>видам</a:t>
                      </a:r>
                      <a:r>
                        <a:rPr sz="1400" b="1" spc="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 err="1" smtClean="0">
                          <a:latin typeface="Palatino Linotype"/>
                          <a:cs typeface="Palatino Linotype"/>
                        </a:rPr>
                        <a:t>профессиональной</a:t>
                      </a:r>
                      <a:endParaRPr sz="1400" dirty="0" smtClean="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 err="1" smtClean="0">
                          <a:latin typeface="Palatino Linotype"/>
                          <a:cs typeface="Palatino Linotype"/>
                        </a:rPr>
                        <a:t>деятельности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Указаны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(п.</a:t>
                      </a:r>
                      <a:r>
                        <a:rPr sz="1400" b="1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2.3.)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Grp="1"/>
          </p:cNvGraphicFramePr>
          <p:nvPr/>
        </p:nvGraphicFramePr>
        <p:xfrm>
          <a:off x="107504" y="1"/>
          <a:ext cx="8928992" cy="6295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88"/>
                <a:gridCol w="4536504"/>
              </a:tblGrid>
              <a:tr h="498437">
                <a:tc>
                  <a:txBody>
                    <a:bodyPr/>
                    <a:lstStyle/>
                    <a:p>
                      <a:pPr marL="15951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b="1" spc="-5" dirty="0">
                          <a:latin typeface="Palatino Linotype"/>
                          <a:cs typeface="Palatino Linotype"/>
                        </a:rPr>
                        <a:t>Действующий</a:t>
                      </a:r>
                      <a:r>
                        <a:rPr sz="1800" b="1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800" b="1" dirty="0">
                          <a:latin typeface="Palatino Linotype"/>
                          <a:cs typeface="Palatino Linotype"/>
                        </a:rPr>
                        <a:t>ФГОС</a:t>
                      </a:r>
                      <a:endParaRPr sz="18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b="1" spc="-5" dirty="0">
                          <a:latin typeface="Palatino Linotype"/>
                          <a:cs typeface="Palatino Linotype"/>
                        </a:rPr>
                        <a:t>Новый</a:t>
                      </a:r>
                      <a:r>
                        <a:rPr sz="1800" b="1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800" b="1" dirty="0">
                          <a:latin typeface="Palatino Linotype"/>
                          <a:cs typeface="Palatino Linotype"/>
                        </a:rPr>
                        <a:t>ФГОС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5616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п.6.2.Соотношение обязательной и</a:t>
                      </a:r>
                      <a:r>
                        <a:rPr sz="1400" b="1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вариативной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составляющей</a:t>
                      </a:r>
                      <a:r>
                        <a:rPr sz="1400" b="1" spc="-1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программы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Увеличен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объем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вариативной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составляющей -  </a:t>
                      </a:r>
                      <a:r>
                        <a:rPr sz="1400" b="1" dirty="0" err="1">
                          <a:latin typeface="Palatino Linotype"/>
                          <a:cs typeface="Palatino Linotype"/>
                        </a:rPr>
                        <a:t>не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 err="1" smtClean="0">
                          <a:latin typeface="Palatino Linotype"/>
                          <a:cs typeface="Palatino Linotype"/>
                        </a:rPr>
                        <a:t>менее</a:t>
                      </a:r>
                      <a:r>
                        <a:rPr lang="ru-RU" sz="1400" b="1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45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 smtClean="0">
                          <a:latin typeface="Palatino Linotype"/>
                          <a:cs typeface="Palatino Linotype"/>
                        </a:rPr>
                        <a:t>20</a:t>
                      </a:r>
                      <a:r>
                        <a:rPr lang="ru-RU" sz="1400" b="0" baseline="0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 smtClean="0">
                          <a:latin typeface="Palatino Linotype"/>
                          <a:cs typeface="Palatino Linotype"/>
                        </a:rPr>
                        <a:t>(30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)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% от суммарной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нагрузки,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отводимой на программу 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(п.3.1.)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4165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п.6 Содержит требования по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номенклатуре</a:t>
                      </a:r>
                      <a:r>
                        <a:rPr sz="1400" b="1" spc="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циклов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  <a:p>
                      <a:pPr marL="119380" marR="7620">
                        <a:lnSpc>
                          <a:spcPct val="115100"/>
                        </a:lnSpc>
                        <a:spcBef>
                          <a:spcPts val="65"/>
                        </a:spcBef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обучения, дисциплин,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ПМ, МДК,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требования по знаниям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и 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умениям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в рамках всех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осваиваемых дисциплин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и 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требования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к практическому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опыту, умениям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и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знаниям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, а  также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нагрузку по</a:t>
                      </a:r>
                      <a:r>
                        <a:rPr sz="1400" b="1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циклам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Указана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минимальная нагрузка по циклам (п.2.1</a:t>
                      </a:r>
                      <a:r>
                        <a:rPr sz="1400" b="1" spc="-5" dirty="0" smtClean="0">
                          <a:latin typeface="Palatino Linotype"/>
                          <a:cs typeface="Palatino Linotype"/>
                        </a:rPr>
                        <a:t>.</a:t>
                      </a:r>
                      <a:r>
                        <a:rPr sz="1400" b="1" dirty="0" smtClean="0">
                          <a:latin typeface="Palatino Linotype"/>
                          <a:cs typeface="Palatino Linotype"/>
                        </a:rPr>
                        <a:t>)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19380" marR="274320">
                        <a:lnSpc>
                          <a:spcPct val="11510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Не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содержит номенклатуры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учебных дисциплин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и МДК,  объемов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времени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отводимому на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практики,  конкретизированных требований по дисциплинам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и  модулям.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928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п.7.1. Требования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к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формированию</a:t>
                      </a:r>
                      <a:r>
                        <a:rPr sz="1400" b="1" spc="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программы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образовательного</a:t>
                      </a:r>
                      <a:r>
                        <a:rPr sz="1400" b="1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учреждения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Сведения указываются 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в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примерной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программе</a:t>
                      </a:r>
                      <a:endParaRPr sz="14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224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п. </a:t>
                      </a:r>
                      <a:r>
                        <a:rPr sz="1400" b="1" dirty="0" smtClean="0">
                          <a:latin typeface="Palatino Linotype"/>
                          <a:cs typeface="Palatino Linotype"/>
                        </a:rPr>
                        <a:t>7.14</a:t>
                      </a:r>
                      <a:r>
                        <a:rPr lang="ru-RU" sz="1400" b="1" dirty="0" smtClean="0">
                          <a:latin typeface="Palatino Linotype"/>
                          <a:cs typeface="Palatino Linotype"/>
                        </a:rPr>
                        <a:t>.</a:t>
                      </a:r>
                      <a:r>
                        <a:rPr sz="1400" b="1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Сведения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 кадровом</a:t>
                      </a:r>
                      <a:r>
                        <a:rPr sz="1400" b="1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составе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Указаны и дополнены обязательным </a:t>
                      </a:r>
                      <a:r>
                        <a:rPr sz="1400" b="1" dirty="0" err="1">
                          <a:latin typeface="Palatino Linotype"/>
                          <a:cs typeface="Palatino Linotype"/>
                        </a:rPr>
                        <a:t>опытом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lang="ru-RU" sz="1400" b="1" spc="-5" dirty="0" smtClean="0">
                          <a:latin typeface="Palatino Linotype"/>
                          <a:cs typeface="Palatino Linotype"/>
                        </a:rPr>
                        <a:t>по профилю или </a:t>
                      </a:r>
                      <a:r>
                        <a:rPr sz="1400" b="1" dirty="0" smtClean="0">
                          <a:latin typeface="Palatino Linotype"/>
                          <a:cs typeface="Palatino Linotype"/>
                        </a:rPr>
                        <a:t>в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области профессиональной деятельности </a:t>
                      </a:r>
                      <a:r>
                        <a:rPr sz="1400" b="1" spc="-5" dirty="0">
                          <a:latin typeface="Palatino Linotype"/>
                          <a:cs typeface="Palatino Linotype"/>
                        </a:rPr>
                        <a:t>(п.</a:t>
                      </a:r>
                      <a:r>
                        <a:rPr sz="1400" b="1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>
                          <a:latin typeface="Palatino Linotype"/>
                          <a:cs typeface="Palatino Linotype"/>
                        </a:rPr>
                        <a:t>4.4.)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latin typeface="Palatino Linotype"/>
                          <a:cs typeface="Palatino Linotype"/>
                        </a:rPr>
                        <a:t>п.7.18. Требования к материально-технической базе</a:t>
                      </a:r>
                    </a:p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latin typeface="Palatino Linotype"/>
                          <a:cs typeface="Palatino Linotype"/>
                        </a:rPr>
                        <a:t>8.1. Требования к оценки качества освоения</a:t>
                      </a:r>
                      <a:r>
                        <a:rPr lang="ru-RU" sz="1400" b="1" baseline="0" dirty="0" smtClean="0">
                          <a:latin typeface="Palatino Linotype"/>
                          <a:cs typeface="Palatino Linotype"/>
                        </a:rPr>
                        <a:t> образовательной программы</a:t>
                      </a:r>
                      <a:endParaRPr lang="ru-RU" sz="1400" b="1" dirty="0" smtClean="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latin typeface="Palatino Linotype"/>
                          <a:cs typeface="Palatino Linotype"/>
                        </a:rPr>
                        <a:t>п. 8.3 Требования к созданию ФОС</a:t>
                      </a:r>
                      <a:endParaRPr sz="1400" b="1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 marR="0" indent="0" algn="l" defTabSz="914400" rtl="0" eaLnBrk="1" fontAlgn="auto" latinLnBrk="0" hangingPunct="1">
                        <a:lnSpc>
                          <a:spcPts val="16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Palatino Linotype"/>
                        <a:cs typeface="Palatino Linotype"/>
                      </a:endParaRPr>
                    </a:p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latin typeface="Palatino Linotype"/>
                          <a:cs typeface="Palatino Linotype"/>
                        </a:rPr>
                        <a:t>Перенесены</a:t>
                      </a:r>
                      <a:r>
                        <a:rPr lang="ru-RU" sz="1400" b="1" baseline="0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400" b="1" dirty="0" smtClean="0">
                          <a:latin typeface="Palatino Linotype"/>
                          <a:cs typeface="Palatino Linotype"/>
                        </a:rPr>
                        <a:t>в</a:t>
                      </a:r>
                      <a:r>
                        <a:rPr sz="1400" b="1" spc="-100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lang="ru-RU" sz="1400" b="1" dirty="0" smtClean="0">
                          <a:latin typeface="Palatino Linotype"/>
                          <a:cs typeface="Palatino Linotype"/>
                        </a:rPr>
                        <a:t>ПООП</a:t>
                      </a:r>
                      <a:endParaRPr sz="14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1276"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alatino Linotype"/>
                          <a:cs typeface="Palatino Linotype"/>
                        </a:rPr>
                        <a:t>п.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Palatino Linotype"/>
                          <a:cs typeface="Palatino Linotype"/>
                        </a:rPr>
                        <a:t> 8.6.  ГИА включает подготовку и защиту ВКР (дипломная работа (дипломный проект)</a:t>
                      </a:r>
                      <a:endParaRPr sz="1400" b="1" dirty="0">
                        <a:solidFill>
                          <a:schemeClr val="tx1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alatino Linotype"/>
                          <a:cs typeface="Palatino Linotype"/>
                        </a:rPr>
                        <a:t>п. 2.9. ГИА проводится в форме защиты ВКР (дипломная работа (дипломный проект). По усмотрению ОО демонстрационный экзамен включается в ВКР или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Palatino Linotype"/>
                          <a:cs typeface="Palatino Linotype"/>
                        </a:rPr>
                        <a:t> проводится в виде ГЭ.</a:t>
                      </a:r>
                      <a:endParaRPr sz="1400" b="1" dirty="0">
                        <a:solidFill>
                          <a:schemeClr val="tx1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ФГОС СПО и примерные основные образовательные программы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163996" y="836713"/>
          <a:ext cx="3948345" cy="6817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973415233"/>
              </p:ext>
            </p:extLst>
          </p:nvPr>
        </p:nvGraphicFramePr>
        <p:xfrm>
          <a:off x="4788024" y="908720"/>
          <a:ext cx="4193756" cy="434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4139952" y="1268760"/>
            <a:ext cx="7623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995936" y="2492896"/>
            <a:ext cx="858320" cy="13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/>
            </a:r>
            <a:br>
              <a:rPr lang="en-US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</a:br>
            <a:r>
              <a:rPr lang="ru-RU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ФГОС СПО и примерные основные образовательные программы </a:t>
            </a:r>
            <a:endParaRPr lang="ru-RU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179512" y="1124744"/>
          <a:ext cx="4017566" cy="5076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/>
          </p:nvPr>
        </p:nvGraphicFramePr>
        <p:xfrm>
          <a:off x="4747825" y="1196752"/>
          <a:ext cx="4193756" cy="328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4067944" y="1484784"/>
            <a:ext cx="7623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001712" y="2708920"/>
            <a:ext cx="858320" cy="13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Переход образовательных организаций на реализацию образовательных программ</a:t>
            </a:r>
            <a:br>
              <a:rPr lang="ru-RU" sz="20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соответствии с ФГОС по ТОП-50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/>
          </a:bodyPr>
          <a:lstStyle/>
          <a:p>
            <a:pPr marL="342900" indent="-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1.Разработка основных образовательных программ (ППССЗ, ППКРС) в соответствии с новыми ФГОС.</a:t>
            </a:r>
          </a:p>
          <a:p>
            <a:pPr marL="342900" indent="-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2.Формирование нормативно-правовой базы образовательного учреждения.</a:t>
            </a:r>
          </a:p>
          <a:p>
            <a:pPr marL="342900" indent="-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3.Приведение в соответствии с требованиями ПООП материально-технического оснащения образовательного учреждения.</a:t>
            </a:r>
          </a:p>
          <a:p>
            <a:pPr marL="342900" indent="-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Повышение квалификации педагогических и управленческих кадров.</a:t>
            </a:r>
          </a:p>
          <a:p>
            <a:pPr marL="342900" indent="-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Лицензирование образовательных программ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(Письмо МОН от 29.12. 2016 г. № 06-1710 «О лицензировании новых программ СПО»)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образовательных программ по специальностям ТОП- 50 с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1.09. 2017 г.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4320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ВО «Саратовский государственный технический университет имени Гагарина Ю.А.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09.02.06 Сетевое и системное администрирование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09.02.07 Информационные системы и программирование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10.02.05 Обеспечение информационной безопасности автоматизированных систем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15.02.10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Мехатроника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и мобильная робототехника (по отраслям)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15.02.12 Монтаж, техническое обслуживание и ремонт промышленного оборудования (по отраслям)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15.02.14 Оснащение средствами автоматизации технологических процессов и производств (по отраслям)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15.02.15 Технология металлообрабатывающего производства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23.02.07 Техническое обслуживание и ремонт двигателей, систем и агрегатов автомобилей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27.02.07 Управление качеством продукции, процессов и услуг (по отраслям)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Адреса сайтов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507288" cy="54726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ru-RU" dirty="0" err="1" smtClean="0"/>
              <a:t>минобрнауки.рф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http://www.firo.ru/</a:t>
            </a:r>
          </a:p>
          <a:p>
            <a:pPr>
              <a:buNone/>
            </a:pPr>
            <a:r>
              <a:rPr lang="en-US" u="sng" dirty="0" smtClean="0"/>
              <a:t>http</a:t>
            </a:r>
            <a:r>
              <a:rPr lang="ru-RU" u="sng" dirty="0" smtClean="0"/>
              <a:t>://</a:t>
            </a:r>
            <a:r>
              <a:rPr lang="en-US" u="sng" dirty="0" smtClean="0"/>
              <a:t>www.crpo-mpu.com</a:t>
            </a:r>
            <a:r>
              <a:rPr lang="ru-RU" u="sng" dirty="0" smtClean="0"/>
              <a:t>/</a:t>
            </a:r>
          </a:p>
          <a:p>
            <a:pPr>
              <a:buNone/>
            </a:pPr>
            <a:r>
              <a:rPr lang="en-US" u="sng" dirty="0" smtClean="0"/>
              <a:t>http</a:t>
            </a:r>
            <a:r>
              <a:rPr lang="ru-RU" u="sng" dirty="0" smtClean="0"/>
              <a:t>://</a:t>
            </a:r>
            <a:r>
              <a:rPr lang="en-US" u="sng" dirty="0" smtClean="0"/>
              <a:t>reestrspo.ru</a:t>
            </a:r>
            <a:r>
              <a:rPr lang="ru-RU" u="sng" dirty="0" smtClean="0"/>
              <a:t>/</a:t>
            </a:r>
            <a:r>
              <a:rPr lang="en-US" u="sng" dirty="0" smtClean="0"/>
              <a:t>poop-list</a:t>
            </a:r>
            <a:endParaRPr lang="ru-RU" u="sng" dirty="0" smtClean="0"/>
          </a:p>
          <a:p>
            <a:pPr>
              <a:buNone/>
            </a:pPr>
            <a:r>
              <a:rPr lang="en-US" u="sng" dirty="0" smtClean="0"/>
              <a:t>http://profstandart.rosmintrud.ru</a:t>
            </a:r>
            <a:endParaRPr lang="ru-RU" u="sng" dirty="0" smtClean="0"/>
          </a:p>
          <a:p>
            <a:pPr>
              <a:buNone/>
            </a:pPr>
            <a:r>
              <a:rPr lang="en-US" u="sng" dirty="0" smtClean="0"/>
              <a:t>http://profedutop50.ru</a:t>
            </a:r>
          </a:p>
          <a:p>
            <a:pPr>
              <a:buNone/>
            </a:pPr>
            <a:r>
              <a:rPr lang="en-US" u="sng" dirty="0" smtClean="0"/>
              <a:t>http://regulation.gov.ru/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Нормативное сопровождение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712879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Российской Федерации от 20.02. 2017 г. № 06-156 «О методических рекомендациях по реализации ФГОС СПО по ТОП-50»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Письмо Министерства образования и науки Российской Федерации от 29 декабря 2016 г. N 06-1719 "О направлении методических рекомендаций по актуализации и апробации моделей подготовки педагогических кадров для системы СПО "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ФГАУ ФИРО от 12. 10. 2016 г. 01-01-05/872 «Об обеспечении учебными материалами профессиональных образовательных организаций по программам обучения по профессиям и специальностям из списка ТОП-50»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Министерства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образования и науки Российской Федерации от 25.08.2016 № 06-986 «О реализации программ ТОП-50»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от 29 июня 2016 г. № 762 "Об утверждении положений об учебно-методических объединениях в системе среднего профессионального образования"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Приказ Минтруда России №832 от 2 ноября 2015 г. «Об утверждении справочника востребованных на рынке труда, новых и перспективных профессий, в том числе требующих среднего профессионального образования»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Минтруда России № 831 от 2 ноября 2015 г. «Об утверждении списка 50 наиболее востребованных на рынке труда, новых и перспективных профессий, требующих среднего профессионального образования». Приложение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от 10 ноября 2015 года № 1316 «О председателях федеральных учебно-методических объединений в системе среднего профессионального образования»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№ 1113 от 7 октября 2015 года «О Координационном совете по среднему профессиональному образованию»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 anchor="t"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Нормативное сопровождение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552523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от 08.10. 2015 г.  по обеспечению в субъектах РФ подготовки кадров по 50 наиболее востребованным и перспективным специальностям и рабочим профессиям в соответствии с международными стандартами и передовыми технологиями.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16 июля 2015 г. № 726 "Об утверждении Типового положения об учебно-методических объединениях в системе среднего профессионального образования”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Постановление Правительства РФ от 23.05.2015 N 497 "О Федеральной целевой программе развития образования на 2016 - 2020 годы«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от 3 марта 2015 г. N 349-р Об утверждении комплекса мер и целевых индикаторов и показателей комплекса мер, направленных на совершенствование системы среднего профессионального образования, на 2015-2020 гг.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от 28.05.2014 N 594 "Об утверждении Порядка разработки примерных основных образовательных программ, проведения их экспертизы и ведения реестра примерных основных образовательных программ"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Распоряжение Правительства Российской Федерации от 13 ноября 2013 г. N 2108-р "Об утверждении перечня мероприятий по увеличению к 2020 году числа высококвалифицированных работников"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от 29.10.2013 N 1199 "Об утверждении перечней профессий и специальностей среднего профессионального образования"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Постановление Правительства РФ от 05.08.2013 N 661 "Об утверждении Правил разработки, утверждения федеральных государственных образовательных стандартов и внесения в них изменений"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Стратегия развития системы подготовки рабочих кадров и формирования прикладных квалификаций в Российской Федерации на период до 2020 года</a:t>
            </a:r>
          </a:p>
          <a:p>
            <a:endParaRPr lang="ru-RU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системы СПО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утверждение ФГОС СПО по 50 наиболее востребованным и перспективным профессиям и специальностям с учетом требований профессиональных стандартов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реализация образовательными учреждениями основных образовательных программ в соответствии с вступившими в силу ФГОС СПО по ТОП-50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актуализация действующих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  на основе профессиональных стандартов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включение в реестр примерных основных образовательных программ среднего профессионального образования по профессиям и специальностям СПО (ТОП-50) в соответствии требованиями международных стандартов и передовых технологий.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Нормативные основания введения ФГОС по ТОП-50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7504" y="2204864"/>
            <a:ext cx="3960440" cy="108012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Перечень поручений по реализации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Послания Президента РФ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Федеральному Собранию Российской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Федерации от 4 декабря 2014 года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07504" y="908720"/>
            <a:ext cx="3888432" cy="108012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Федеральный закон "Об образовании в Российской Федерации" от 29.12.2012 N 273-ФЗ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67944" y="836712"/>
            <a:ext cx="4896544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Ст. 11, ч. 7.: Формирование требований ФГОС ПО к результатам освоения основных образовательных программ профессионального образования в части профессиональной компетенции осуществляется на основе соответствующих профессиональных стандартов (при наличии)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39952" y="2132856"/>
            <a:ext cx="482453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п. 8.: Осуществление подготовки кадров по 50 наиболее востребованным и перспективным профессиям и специальностям в соответствии с лучшими зарубежными стандартами и передовыми технологиями к 2020 году в половине профессиональных образовательных организаций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07504" y="3356992"/>
            <a:ext cx="3960440" cy="165618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Об утверждении комплекса мер и целевых индикаторов и показателей комплекса мер, направленных на совершенствование системы среднего профессионального образования, на 2015-2020 гг. (март 2015 г.)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39952" y="3645024"/>
            <a:ext cx="482453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Раздел I, п3.: Актуализация и утверждение ФГОС среднего профессионального образования по 50 наиболее востребованным и перспективным профессиям и специальностям с учетом требований профессиональных стандартов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07504" y="5301208"/>
            <a:ext cx="3960440" cy="144016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Приказ Минтруда России «Об утверждении списка 50 наиболее востребованных на рынке труда, новых и перспективных профессий, требующих среднего профессионального образования» (октябрь 2015 года)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39952" y="5373216"/>
            <a:ext cx="482453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Список перспективных профессий и специальностей, требующих СПО, востребованных на рынке труда, с выделением 50 наиболее востребованных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укрупненных групп профессий и специальностей по ТОП-50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08.00.00 Техника и технология строительства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09.00.00 Информатика и вычислительная техника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10.00.00 Информационная безопасность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11.00.00 Электроника, радиотехника и системы связи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12.00.00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приборостроение, оптические и биотехнические системы и технологии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15.00.00 Машиностроение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18.00.00 Химические технологии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19.00.00 Промышленная экология и биотехнологии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23.00.00 Техника и технологии наземного транспорта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25.00.00 Аэронавигация и эксплуатация авиационной и ракетно-космической техники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27.00.00 Управление в технических системах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29.00.00 Технологии легкой промышленности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35.00.00 Сельское хозяйство и сельскохозяйственные науки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43.00.00 Сервис и туризм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54.00.00 Изобразительные и прикладные виды искусств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5040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особенности нового макета ФГОС СПО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0" y="836712"/>
            <a:ext cx="9144000" cy="97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 anchor="ctr"/>
          <a:lstStyle/>
          <a:p>
            <a:pPr marL="23495" marR="878840" algn="just">
              <a:lnSpc>
                <a:spcPct val="101899"/>
              </a:lnSpc>
            </a:pPr>
            <a:r>
              <a:rPr lang="ru-RU" b="1" spc="-5" dirty="0" smtClean="0">
                <a:latin typeface="Palatino Linotype"/>
                <a:cs typeface="Palatino Linotype"/>
              </a:rPr>
              <a:t>  Введен новый </a:t>
            </a:r>
            <a:r>
              <a:rPr lang="ru-RU" b="1" dirty="0" smtClean="0">
                <a:latin typeface="Palatino Linotype"/>
                <a:cs typeface="Palatino Linotype"/>
              </a:rPr>
              <a:t>состав </a:t>
            </a:r>
            <a:r>
              <a:rPr lang="ru-RU" b="1" spc="-5" dirty="0" smtClean="0">
                <a:latin typeface="Palatino Linotype"/>
                <a:cs typeface="Palatino Linotype"/>
              </a:rPr>
              <a:t>общих компетенций</a:t>
            </a:r>
            <a:endParaRPr lang="ru-RU" dirty="0">
              <a:latin typeface="Palatino Linotype"/>
              <a:cs typeface="Palatino Linotype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0" y="1844824"/>
            <a:ext cx="9144000" cy="1041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 anchor="ctr"/>
          <a:lstStyle/>
          <a:p>
            <a:pPr marL="26670" marR="5080">
              <a:lnSpc>
                <a:spcPct val="111100"/>
              </a:lnSpc>
            </a:pPr>
            <a:r>
              <a:rPr lang="ru-RU" b="1" spc="-5" dirty="0" smtClean="0">
                <a:latin typeface="Palatino Linotype"/>
                <a:cs typeface="Palatino Linotype"/>
              </a:rPr>
              <a:t>  Повышена академическая </a:t>
            </a:r>
            <a:r>
              <a:rPr lang="ru-RU" b="1" dirty="0" smtClean="0">
                <a:latin typeface="Palatino Linotype"/>
                <a:cs typeface="Palatino Linotype"/>
              </a:rPr>
              <a:t>свобода </a:t>
            </a:r>
            <a:r>
              <a:rPr lang="ru-RU" b="1" spc="-5" dirty="0" smtClean="0">
                <a:latin typeface="Palatino Linotype"/>
                <a:cs typeface="Palatino Linotype"/>
              </a:rPr>
              <a:t>образовательных организаций </a:t>
            </a:r>
            <a:r>
              <a:rPr lang="ru-RU" b="1" dirty="0" smtClean="0">
                <a:latin typeface="Palatino Linotype"/>
                <a:cs typeface="Palatino Linotype"/>
              </a:rPr>
              <a:t>в </a:t>
            </a:r>
            <a:r>
              <a:rPr lang="ru-RU" b="1" spc="-5" dirty="0" smtClean="0">
                <a:latin typeface="Palatino Linotype"/>
                <a:cs typeface="Palatino Linotype"/>
              </a:rPr>
              <a:t>части      формирования структуры </a:t>
            </a:r>
            <a:r>
              <a:rPr lang="ru-RU" b="1" dirty="0" smtClean="0">
                <a:latin typeface="Palatino Linotype"/>
                <a:cs typeface="Palatino Linotype"/>
              </a:rPr>
              <a:t>и </a:t>
            </a:r>
            <a:r>
              <a:rPr lang="ru-RU" b="1" spc="-5" dirty="0" smtClean="0">
                <a:latin typeface="Palatino Linotype"/>
                <a:cs typeface="Palatino Linotype"/>
              </a:rPr>
              <a:t>содержания</a:t>
            </a:r>
            <a:r>
              <a:rPr lang="ru-RU" b="1" spc="20" dirty="0" smtClean="0">
                <a:latin typeface="Palatino Linotype"/>
                <a:cs typeface="Palatino Linotype"/>
              </a:rPr>
              <a:t> </a:t>
            </a:r>
            <a:r>
              <a:rPr lang="ru-RU" b="1" spc="-5" dirty="0" smtClean="0">
                <a:latin typeface="Palatino Linotype"/>
                <a:cs typeface="Palatino Linotype"/>
              </a:rPr>
              <a:t>образования</a:t>
            </a:r>
            <a:endParaRPr lang="ru-RU" dirty="0">
              <a:latin typeface="Palatino Linotype"/>
              <a:cs typeface="Palatino Linotype"/>
            </a:endParaRPr>
          </a:p>
        </p:txBody>
      </p:sp>
      <p:sp>
        <p:nvSpPr>
          <p:cNvPr id="10" name="object 6"/>
          <p:cNvSpPr/>
          <p:nvPr/>
        </p:nvSpPr>
        <p:spPr>
          <a:xfrm>
            <a:off x="0" y="2924944"/>
            <a:ext cx="9144000" cy="97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 anchor="ctr"/>
          <a:lstStyle/>
          <a:p>
            <a:pPr marL="12700" algn="just">
              <a:lnSpc>
                <a:spcPct val="100000"/>
              </a:lnSpc>
            </a:pPr>
            <a:r>
              <a:rPr lang="ru-RU" b="1" spc="-5" dirty="0" smtClean="0">
                <a:latin typeface="Palatino Linotype"/>
                <a:cs typeface="Palatino Linotype"/>
              </a:rPr>
              <a:t>   Введены зачетные</a:t>
            </a:r>
            <a:r>
              <a:rPr lang="ru-RU" b="1" spc="-50" dirty="0" smtClean="0">
                <a:latin typeface="Palatino Linotype"/>
                <a:cs typeface="Palatino Linotype"/>
              </a:rPr>
              <a:t> </a:t>
            </a:r>
            <a:r>
              <a:rPr lang="ru-RU" b="1" spc="-5" dirty="0" smtClean="0">
                <a:latin typeface="Palatino Linotype"/>
                <a:cs typeface="Palatino Linotype"/>
              </a:rPr>
              <a:t>единицы</a:t>
            </a:r>
            <a:endParaRPr lang="ru-RU" dirty="0">
              <a:latin typeface="Palatino Linotype"/>
              <a:cs typeface="Palatino Linotype"/>
            </a:endParaRPr>
          </a:p>
        </p:txBody>
      </p:sp>
      <p:sp>
        <p:nvSpPr>
          <p:cNvPr id="11" name="object 6"/>
          <p:cNvSpPr/>
          <p:nvPr/>
        </p:nvSpPr>
        <p:spPr>
          <a:xfrm>
            <a:off x="0" y="4005064"/>
            <a:ext cx="9144000" cy="97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 anchor="ctr"/>
          <a:lstStyle/>
          <a:p>
            <a:pPr marL="12700" marR="1503680" algn="just">
              <a:lnSpc>
                <a:spcPct val="111100"/>
              </a:lnSpc>
              <a:spcBef>
                <a:spcPts val="1600"/>
              </a:spcBef>
            </a:pPr>
            <a:r>
              <a:rPr lang="ru-RU" b="1" spc="-5" dirty="0" smtClean="0">
                <a:latin typeface="Palatino Linotype"/>
                <a:cs typeface="Palatino Linotype"/>
              </a:rPr>
              <a:t>   Введена новая форма государственной итоговой аттестации  -   демонстрационный</a:t>
            </a:r>
            <a:r>
              <a:rPr lang="ru-RU" b="1" spc="-35" dirty="0" smtClean="0">
                <a:latin typeface="Palatino Linotype"/>
                <a:cs typeface="Palatino Linotype"/>
              </a:rPr>
              <a:t> </a:t>
            </a:r>
            <a:r>
              <a:rPr lang="ru-RU" b="1" spc="-5" dirty="0" smtClean="0">
                <a:latin typeface="Palatino Linotype"/>
                <a:cs typeface="Palatino Linotype"/>
              </a:rPr>
              <a:t>экзамен</a:t>
            </a:r>
            <a:endParaRPr lang="ru-RU" dirty="0">
              <a:latin typeface="Palatino Linotype"/>
              <a:cs typeface="Palatino Linotype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0" y="5085184"/>
            <a:ext cx="9144000" cy="97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 anchor="ctr"/>
          <a:lstStyle/>
          <a:p>
            <a:pPr marL="28575" marR="1379220" algn="just">
              <a:lnSpc>
                <a:spcPct val="101899"/>
              </a:lnSpc>
            </a:pPr>
            <a:r>
              <a:rPr lang="ru-RU" b="1" spc="-5" dirty="0" smtClean="0">
                <a:latin typeface="Palatino Linotype"/>
                <a:cs typeface="Palatino Linotype"/>
              </a:rPr>
              <a:t>   Введены дополнительные требования </a:t>
            </a:r>
            <a:r>
              <a:rPr lang="ru-RU" b="1" dirty="0" smtClean="0">
                <a:latin typeface="Palatino Linotype"/>
                <a:cs typeface="Palatino Linotype"/>
              </a:rPr>
              <a:t>к </a:t>
            </a:r>
            <a:r>
              <a:rPr lang="ru-RU" b="1" spc="-5" dirty="0" smtClean="0">
                <a:latin typeface="Palatino Linotype"/>
                <a:cs typeface="Palatino Linotype"/>
              </a:rPr>
              <a:t>опыту практической  деятельности педагогических</a:t>
            </a:r>
            <a:r>
              <a:rPr lang="ru-RU" b="1" spc="5" dirty="0" smtClean="0">
                <a:latin typeface="Palatino Linotype"/>
                <a:cs typeface="Palatino Linotype"/>
              </a:rPr>
              <a:t> </a:t>
            </a:r>
            <a:r>
              <a:rPr lang="ru-RU" b="1" spc="-5" dirty="0" smtClean="0">
                <a:latin typeface="Palatino Linotype"/>
                <a:cs typeface="Palatino Linotype"/>
              </a:rPr>
              <a:t>работников</a:t>
            </a:r>
            <a:endParaRPr lang="ru-RU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Palatino Linotype"/>
                <a:cs typeface="Palatino Linotype"/>
              </a:rPr>
              <a:t/>
            </a:r>
            <a:br>
              <a:rPr lang="ru-RU" sz="5400" dirty="0" smtClean="0">
                <a:latin typeface="Palatino Linotype"/>
                <a:cs typeface="Palatino Linotype"/>
              </a:rPr>
            </a:br>
            <a:r>
              <a:rPr lang="ru-RU" sz="5400" b="1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2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200" b="1" spc="-6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ТОП-50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разработаны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требованиями  профессиональных стандартов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международных  требований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новом макете ФГОС СПО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приведен</a:t>
            </a:r>
            <a:endParaRPr lang="ru-RU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профессиональных стандартов, соответствующих профессиональной деятельности выпускников образовательной программы 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347864" y="1196752"/>
            <a:ext cx="2160240" cy="1770496"/>
          </a:xfrm>
          <a:prstGeom prst="downArrow">
            <a:avLst>
              <a:gd name="adj1" fmla="val 50000"/>
              <a:gd name="adj2" fmla="val 51245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ФГОС ТОП-50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628800"/>
            <a:ext cx="3168352" cy="2592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88670" marR="781050" algn="ctr">
              <a:lnSpc>
                <a:spcPct val="138900"/>
              </a:lnSpc>
            </a:pP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II.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ТРЕ</a:t>
            </a: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НИЯ</a:t>
            </a:r>
          </a:p>
          <a:p>
            <a:pPr marL="12700" marR="5080" indent="-635" algn="ctr">
              <a:lnSpc>
                <a:spcPct val="101499"/>
              </a:lnSpc>
              <a:spcBef>
                <a:spcPts val="67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СТРУКТУРЕ ОБРАЗОВАТЕЛЬНОЙ  ПРОГРАММЫ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(В ТОМ </a:t>
            </a: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ЧИСЛЕ  СООТНОШЕНИЮ  ОБЯЗАТЕЛЬНОЙ ЧАСТИ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ОСНОВНОЙ  </a:t>
            </a: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ОБРАЗОВАТЕЛЬНОЙ  ПРОГРАММЫ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ЧАСТИ,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ФОРМИРУЕМОЙ  </a:t>
            </a: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УЧАСТНИКАМИ  ОБРАЗОВАТЕЛЬНЫХ  ОТНОШЕНИЙ)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5" dirty="0" smtClean="0">
                <a:latin typeface="Times New Roman" pitchFamily="18" charset="0"/>
                <a:cs typeface="Times New Roman" pitchFamily="18" charset="0"/>
              </a:rPr>
              <a:t>ОБЪЕМУ</a:t>
            </a:r>
            <a:endParaRPr lang="ru-RU" sz="1200" b="1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87824" y="980728"/>
            <a:ext cx="2808312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R="18415" algn="ctr">
              <a:lnSpc>
                <a:spcPct val="100000"/>
              </a:lnSpc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b="1" spc="-2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ОБЩИЕ</a:t>
            </a:r>
            <a:r>
              <a:rPr lang="ru-RU" sz="1400" b="1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ПОЛОЖЕНИЯ</a:t>
            </a:r>
            <a:endParaRPr lang="ru-RU" sz="1400" b="1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1772816"/>
            <a:ext cx="3744416" cy="2376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987425" marR="979805" indent="-635" algn="ctr">
              <a:lnSpc>
                <a:spcPct val="138900"/>
              </a:lnSpc>
            </a:pP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400" b="1" spc="-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.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ctr">
              <a:lnSpc>
                <a:spcPct val="102800"/>
              </a:lnSpc>
              <a:spcBef>
                <a:spcPts val="6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РЕЗУЛЬТАТАМ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ОСВОЕНИЯ  </a:t>
            </a:r>
            <a:r>
              <a:rPr lang="ru-RU" sz="1400" b="1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ОБРАЗОВАТЕЛЬНОЙ  ПРОГРАММЫ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4077072"/>
            <a:ext cx="4752528" cy="24036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310640" marR="1303020" indent="-635" algn="ctr">
              <a:lnSpc>
                <a:spcPct val="111100"/>
              </a:lnSpc>
            </a:pPr>
            <a:r>
              <a:rPr lang="ru-RU" sz="1400" b="1" spc="-70" dirty="0" smtClean="0">
                <a:latin typeface="Times New Roman" pitchFamily="18" charset="0"/>
                <a:cs typeface="Times New Roman" pitchFamily="18" charset="0"/>
              </a:rPr>
              <a:t>IV.            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1400" b="1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7945" marR="60325" indent="46990" algn="ctr">
              <a:lnSpc>
                <a:spcPct val="111100"/>
              </a:lnSpc>
            </a:pP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УСЛОВИЯМ РЕАЛИЗАЦИИ ОБРАЗОВАТЕЛЬНОЙ ПРОГРАММЫ,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ТОМ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2065" marR="5080" algn="ctr">
              <a:lnSpc>
                <a:spcPct val="111100"/>
              </a:lnSpc>
              <a:spcBef>
                <a:spcPts val="100"/>
              </a:spcBef>
            </a:pP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ЧИСЛЕ КАДРОВЫМ, ФИНАНСОВЫМ,  МАТЕРИАЛЬНО-ТЕХНИЧЕСКИМ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ИНЫМ  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432048"/>
          </a:xfrm>
        </p:spPr>
        <p:txBody>
          <a:bodyPr>
            <a:normAutofit fontScale="90000"/>
          </a:bodyPr>
          <a:lstStyle/>
          <a:p>
            <a:r>
              <a:rPr lang="ru-RU" sz="28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структуре  образовательной</a:t>
            </a:r>
            <a:r>
              <a:rPr lang="ru-RU" sz="2800" b="1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800" b="1" spc="-5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5"/>
          <p:cNvGraphicFramePr>
            <a:graphicFrameLocks noGrp="1"/>
          </p:cNvGraphicFramePr>
          <p:nvPr/>
        </p:nvGraphicFramePr>
        <p:xfrm>
          <a:off x="0" y="908721"/>
          <a:ext cx="9036497" cy="56166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4426"/>
                <a:gridCol w="4292071"/>
              </a:tblGrid>
              <a:tr h="1254840">
                <a:tc>
                  <a:txBody>
                    <a:bodyPr/>
                    <a:lstStyle/>
                    <a:p>
                      <a:pPr marL="84455" marR="1336675">
                        <a:lnSpc>
                          <a:spcPts val="2100"/>
                        </a:lnSpc>
                        <a:spcBef>
                          <a:spcPts val="330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Обязательная часть образовательной  программы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6076B4"/>
                      </a:solidFill>
                      <a:prstDash val="solid"/>
                    </a:lnL>
                    <a:lnR w="12700">
                      <a:solidFill>
                        <a:srgbClr val="6076B4"/>
                      </a:solidFill>
                      <a:prstDash val="solid"/>
                    </a:lnR>
                    <a:lnT w="12700">
                      <a:solidFill>
                        <a:srgbClr val="6076B4"/>
                      </a:solidFill>
                      <a:prstDash val="solid"/>
                    </a:lnT>
                    <a:lnB w="25400">
                      <a:solidFill>
                        <a:srgbClr val="6076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203835">
                        <a:lnSpc>
                          <a:spcPct val="99500"/>
                        </a:lnSpc>
                        <a:spcBef>
                          <a:spcPts val="220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80 % (у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рабочих)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70% (у 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специалистов) </a:t>
                      </a:r>
                      <a:r>
                        <a:rPr sz="1800" b="1" u="sng" spc="-5" dirty="0"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sz="1800" b="1" u="sng" dirty="0">
                          <a:latin typeface="Times New Roman" pitchFamily="18" charset="0"/>
                          <a:cs typeface="Times New Roman" pitchFamily="18" charset="0"/>
                        </a:rPr>
                        <a:t>общего </a:t>
                      </a:r>
                      <a:r>
                        <a:rPr sz="1800" b="1" u="sng" spc="-5" dirty="0">
                          <a:latin typeface="Times New Roman" pitchFamily="18" charset="0"/>
                          <a:cs typeface="Times New Roman" pitchFamily="18" charset="0"/>
                        </a:rPr>
                        <a:t>объема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времени, 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отведенного на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ее</a:t>
                      </a:r>
                      <a:r>
                        <a:rPr sz="1800" b="1" spc="-3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освоение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6076B4"/>
                      </a:solidFill>
                      <a:prstDash val="solid"/>
                    </a:lnL>
                    <a:lnR w="12700">
                      <a:solidFill>
                        <a:srgbClr val="6076B4"/>
                      </a:solidFill>
                      <a:prstDash val="solid"/>
                    </a:lnR>
                    <a:lnT w="12700">
                      <a:solidFill>
                        <a:srgbClr val="6076B4"/>
                      </a:solidFill>
                      <a:prstDash val="solid"/>
                    </a:lnT>
                    <a:lnB w="25400">
                      <a:solidFill>
                        <a:srgbClr val="6076B4"/>
                      </a:solidFill>
                      <a:prstDash val="solid"/>
                    </a:lnB>
                  </a:tcPr>
                </a:tc>
              </a:tr>
              <a:tr h="1282796">
                <a:tc>
                  <a:txBody>
                    <a:bodyPr/>
                    <a:lstStyle/>
                    <a:p>
                      <a:pPr marL="91440" marR="486409">
                        <a:lnSpc>
                          <a:spcPct val="99500"/>
                        </a:lnSpc>
                        <a:spcBef>
                          <a:spcPts val="370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Вариативная часть, дающая возможность  расширения видов деятельности, получения  дополнительных</a:t>
                      </a:r>
                      <a:r>
                        <a:rPr sz="1800" b="1" spc="-2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компетенций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254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360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20 % у</a:t>
                      </a:r>
                      <a:r>
                        <a:rPr sz="1800" b="1" spc="-5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рабочих,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30 % у</a:t>
                      </a:r>
                      <a:r>
                        <a:rPr sz="1800" b="1" spc="-2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специалистов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254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76B4"/>
                    </a:solidFill>
                  </a:tcPr>
                </a:tc>
              </a:tr>
              <a:tr h="1580872">
                <a:tc>
                  <a:txBody>
                    <a:bodyPr/>
                    <a:lstStyle/>
                    <a:p>
                      <a:pPr marL="84455" marR="885825">
                        <a:lnSpc>
                          <a:spcPct val="99500"/>
                        </a:lnSpc>
                        <a:spcBef>
                          <a:spcPts val="220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Конкретное соотношение объемов  обязательной части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вариативной части  программы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6076B4"/>
                      </a:solidFill>
                      <a:prstDash val="solid"/>
                    </a:lnL>
                    <a:lnR w="12700">
                      <a:solidFill>
                        <a:srgbClr val="6076B4"/>
                      </a:solidFill>
                      <a:prstDash val="solid"/>
                    </a:lnR>
                    <a:lnB w="12700">
                      <a:solidFill>
                        <a:srgbClr val="6076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240029">
                        <a:lnSpc>
                          <a:spcPct val="100299"/>
                        </a:lnSpc>
                        <a:spcBef>
                          <a:spcPts val="200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определяет  самостоятельно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учетом рекомендаций  примерной основной образовательной  программы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6076B4"/>
                      </a:solidFill>
                      <a:prstDash val="solid"/>
                    </a:lnL>
                    <a:lnR w="12700">
                      <a:solidFill>
                        <a:srgbClr val="6076B4"/>
                      </a:solidFill>
                      <a:prstDash val="solid"/>
                    </a:lnR>
                    <a:lnB w="12700">
                      <a:solidFill>
                        <a:srgbClr val="6076B4"/>
                      </a:solidFill>
                      <a:prstDash val="solid"/>
                    </a:lnB>
                  </a:tcPr>
                </a:tc>
              </a:tr>
              <a:tr h="1498115">
                <a:tc>
                  <a:txBody>
                    <a:bodyPr/>
                    <a:lstStyle/>
                    <a:p>
                      <a:pPr marL="91440" marR="544830">
                        <a:lnSpc>
                          <a:spcPct val="995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Перечень, содержание, объем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порядок  реализации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дисциплин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(модулей)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практик  образовательной</a:t>
                      </a:r>
                      <a:r>
                        <a:rPr sz="1800" b="1" spc="-7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46379">
                        <a:lnSpc>
                          <a:spcPct val="995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определяет  самостоятельно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учетом рекомендаций  </a:t>
                      </a:r>
                      <a:r>
                        <a:rPr sz="1800" b="1" dirty="0">
                          <a:latin typeface="Times New Roman" pitchFamily="18" charset="0"/>
                          <a:cs typeface="Times New Roman" pitchFamily="18" charset="0"/>
                        </a:rPr>
                        <a:t>ПООП по </a:t>
                      </a:r>
                      <a:r>
                        <a:rPr sz="1800" b="1" spc="-5" dirty="0" err="1">
                          <a:latin typeface="Times New Roman" pitchFamily="18" charset="0"/>
                          <a:cs typeface="Times New Roman" pitchFamily="18" charset="0"/>
                        </a:rPr>
                        <a:t>соответствующей</a:t>
                      </a:r>
                      <a:r>
                        <a:rPr sz="1800" b="1" spc="-4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профессии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специальности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76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кадровым условиям  реализации образовательной</a:t>
            </a:r>
            <a:r>
              <a:rPr lang="ru-RU" sz="2800" b="1"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268760"/>
            <a:ext cx="8568952" cy="5184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marR="175260" indent="-342900">
              <a:lnSpc>
                <a:spcPts val="25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b="1" u="sng" spc="-5" dirty="0" smtClean="0">
                <a:latin typeface="Times New Roman" pitchFamily="18" charset="0"/>
                <a:cs typeface="Times New Roman" pitchFamily="18" charset="0"/>
              </a:rPr>
              <a:t>Квалификация педагогических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должна отвечать </a:t>
            </a:r>
            <a:r>
              <a:rPr lang="ru-RU" b="1" u="sng" spc="-5" dirty="0" smtClean="0">
                <a:latin typeface="Times New Roman" pitchFamily="18" charset="0"/>
                <a:cs typeface="Times New Roman" pitchFamily="18" charset="0"/>
              </a:rPr>
              <a:t>квалификационным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требованиям, </a:t>
            </a:r>
            <a:r>
              <a:rPr lang="ru-RU" b="1" u="sng" spc="-5" dirty="0" smtClean="0">
                <a:latin typeface="Times New Roman" pitchFamily="18" charset="0"/>
                <a:cs typeface="Times New Roman" pitchFamily="18" charset="0"/>
              </a:rPr>
              <a:t>указанным в квалификационных справочниках, и (или)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  профессиональных</a:t>
            </a:r>
            <a:r>
              <a:rPr lang="ru-RU" b="1" u="sng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стандартах (при наличии)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5600" marR="5080" indent="-342900">
              <a:lnSpc>
                <a:spcPct val="10020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Доля педагогических работников, обеспечивающих освоение обучающимися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модулей</a:t>
            </a:r>
            <a:r>
              <a:rPr lang="ru-RU" b="1" u="sng" spc="-5" dirty="0" smtClean="0">
                <a:latin typeface="Times New Roman" pitchFamily="18" charset="0"/>
                <a:cs typeface="Times New Roman" pitchFamily="18" charset="0"/>
              </a:rPr>
              <a:t>, имеющих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опыт деятельности не менее 3 лет в организациях,  направление деятельности которых соответствует области профессиональной деятельности, указанной в ФГОС СПО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общем числе педагогических работников, реализующих образовательную программу, должна быть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менее 25 %.</a:t>
            </a:r>
          </a:p>
          <a:p>
            <a:pPr marL="355600" marR="5080" indent="-342900">
              <a:lnSpc>
                <a:spcPct val="10020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ОП обеспечивается педагогическими работниками ОО, а также лицами, привлекаемыми к реализации ОП на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условиях ГПД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том числе из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числа руководителей и работников организации, направление деятельности которых соответствует области профессиональной деятельности, указанной в ФГОС (имеющих стаж работы в данной профессиональной области не менее 3 лет)</a:t>
            </a:r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6ADAFA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1394</TotalTime>
  <Words>1628</Words>
  <Application>Microsoft Office PowerPoint</Application>
  <PresentationFormat>Экран (4:3)</PresentationFormat>
  <Paragraphs>192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Основные характеристики ФГОС СПО по наиболее востребованным и перспективным профессиям и специальностям</vt:lpstr>
      <vt:lpstr>Приоритетные направления системы СПО</vt:lpstr>
      <vt:lpstr>Нормативные основания введения ФГОС по ТОП-50</vt:lpstr>
      <vt:lpstr>Перечень укрупненных групп профессий и специальностей по ТОП-50</vt:lpstr>
      <vt:lpstr>Основные особенности нового макета ФГОС СПО</vt:lpstr>
      <vt:lpstr>      ФГОС СПО по ТОП-50 разработаны в соответствии с требованиями  профессиональных стандартов и международных  требований</vt:lpstr>
      <vt:lpstr>Структура ФГОС ТОП-50</vt:lpstr>
      <vt:lpstr>Требования к структуре  образовательной программы</vt:lpstr>
      <vt:lpstr>Требования к кадровым условиям  реализации образовательной программы</vt:lpstr>
      <vt:lpstr>Разработан ФГОС для специалистов с  вариативным набором модулей для  освоения:</vt:lpstr>
      <vt:lpstr>Основные изменения во ФГОС по ТОП-  50 </vt:lpstr>
      <vt:lpstr>Слайд 12</vt:lpstr>
      <vt:lpstr>ФГОС СПО и примерные основные образовательные программы  </vt:lpstr>
      <vt:lpstr>  ФГОС СПО и примерные основные образовательные программы </vt:lpstr>
      <vt:lpstr>Переход образовательных организаций на реализацию образовательных программ в соответствии с ФГОС по ТОП-50</vt:lpstr>
      <vt:lpstr>  ФГБОУ ВО «Саратовский государственный технический университет имени Гагарина Ю.А.</vt:lpstr>
      <vt:lpstr>Адреса сайтов</vt:lpstr>
      <vt:lpstr>    Нормативное сопровождение </vt:lpstr>
      <vt:lpstr>Нормативное сопровождение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ФГОС СПО по наиболее востребованным и перспективным профессиям и специальностям</dc:title>
  <dc:creator>Лисицкая Надежда Михайловна</dc:creator>
  <cp:lastModifiedBy>Лисицкая_НМ</cp:lastModifiedBy>
  <cp:revision>141</cp:revision>
  <dcterms:created xsi:type="dcterms:W3CDTF">2017-05-19T12:02:58Z</dcterms:created>
  <dcterms:modified xsi:type="dcterms:W3CDTF">2017-05-24T05:26:01Z</dcterms:modified>
</cp:coreProperties>
</file>