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3" r:id="rId3"/>
  </p:sldMasterIdLst>
  <p:notesMasterIdLst>
    <p:notesMasterId r:id="rId17"/>
  </p:notesMasterIdLst>
  <p:handoutMasterIdLst>
    <p:handoutMasterId r:id="rId18"/>
  </p:handoutMasterIdLst>
  <p:sldIdLst>
    <p:sldId id="380" r:id="rId4"/>
    <p:sldId id="382" r:id="rId5"/>
    <p:sldId id="408" r:id="rId6"/>
    <p:sldId id="418" r:id="rId7"/>
    <p:sldId id="407" r:id="rId8"/>
    <p:sldId id="411" r:id="rId9"/>
    <p:sldId id="412" r:id="rId10"/>
    <p:sldId id="413" r:id="rId11"/>
    <p:sldId id="414" r:id="rId12"/>
    <p:sldId id="416" r:id="rId13"/>
    <p:sldId id="305" r:id="rId14"/>
    <p:sldId id="417" r:id="rId15"/>
    <p:sldId id="266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5D"/>
    <a:srgbClr val="09A0D5"/>
    <a:srgbClr val="13BAF5"/>
    <a:srgbClr val="3399FF"/>
    <a:srgbClr val="90D3E8"/>
    <a:srgbClr val="BCE292"/>
    <a:srgbClr val="FDA1E5"/>
    <a:srgbClr val="CFCCD2"/>
    <a:srgbClr val="C7CFD7"/>
    <a:srgbClr val="C0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05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3216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st="254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38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99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613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1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29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861851"/>
            <a:ext cx="9601200" cy="4343400"/>
          </a:xfrm>
          <a:noFill/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628" y="278960"/>
            <a:ext cx="1904674" cy="10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3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8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84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92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16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0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101600" dist="50800" algn="ctr" rotWithShape="0">
              <a:srgbClr val="000000">
                <a:alpha val="25000"/>
              </a:srgbClr>
            </a:outerShdw>
          </a:effectLst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63500" dist="25400" dir="10800000">
              <a:prstClr val="black">
                <a:alpha val="3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lang="ru-RU" sz="4800" kern="12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6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7097485" y="0"/>
            <a:ext cx="5094513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7693231" y="0"/>
            <a:ext cx="4498769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  <a:gd name="connsiteX0" fmla="*/ 0 w 5741667"/>
              <a:gd name="connsiteY0" fmla="*/ 10886 h 6858000"/>
              <a:gd name="connsiteX1" fmla="*/ 5741667 w 5741667"/>
              <a:gd name="connsiteY1" fmla="*/ 0 h 6858000"/>
              <a:gd name="connsiteX2" fmla="*/ 5741667 w 5741667"/>
              <a:gd name="connsiteY2" fmla="*/ 6858000 h 6858000"/>
              <a:gd name="connsiteX3" fmla="*/ 632037 w 5741667"/>
              <a:gd name="connsiteY3" fmla="*/ 6858000 h 6858000"/>
              <a:gd name="connsiteX4" fmla="*/ 1478703 w 5741667"/>
              <a:gd name="connsiteY4" fmla="*/ 4337050 h 6858000"/>
              <a:gd name="connsiteX5" fmla="*/ 0 w 5741667"/>
              <a:gd name="connsiteY5" fmla="*/ 10886 h 6858000"/>
              <a:gd name="connsiteX0" fmla="*/ 0 w 5741667"/>
              <a:gd name="connsiteY0" fmla="*/ 10886 h 6858000"/>
              <a:gd name="connsiteX1" fmla="*/ 5741667 w 5741667"/>
              <a:gd name="connsiteY1" fmla="*/ 0 h 6858000"/>
              <a:gd name="connsiteX2" fmla="*/ 5741667 w 5741667"/>
              <a:gd name="connsiteY2" fmla="*/ 6858000 h 6858000"/>
              <a:gd name="connsiteX3" fmla="*/ 408517 w 5741667"/>
              <a:gd name="connsiteY3" fmla="*/ 6858000 h 6858000"/>
              <a:gd name="connsiteX4" fmla="*/ 1478703 w 5741667"/>
              <a:gd name="connsiteY4" fmla="*/ 4337050 h 6858000"/>
              <a:gd name="connsiteX5" fmla="*/ 0 w 5741667"/>
              <a:gd name="connsiteY5" fmla="*/ 10886 h 6858000"/>
              <a:gd name="connsiteX0" fmla="*/ 0 w 5741667"/>
              <a:gd name="connsiteY0" fmla="*/ 10886 h 6858000"/>
              <a:gd name="connsiteX1" fmla="*/ 5741667 w 5741667"/>
              <a:gd name="connsiteY1" fmla="*/ 0 h 6858000"/>
              <a:gd name="connsiteX2" fmla="*/ 5741667 w 5741667"/>
              <a:gd name="connsiteY2" fmla="*/ 6858000 h 6858000"/>
              <a:gd name="connsiteX3" fmla="*/ 408517 w 5741667"/>
              <a:gd name="connsiteY3" fmla="*/ 6858000 h 6858000"/>
              <a:gd name="connsiteX4" fmla="*/ 1674283 w 5741667"/>
              <a:gd name="connsiteY4" fmla="*/ 4337050 h 6858000"/>
              <a:gd name="connsiteX5" fmla="*/ 0 w 5741667"/>
              <a:gd name="connsiteY5" fmla="*/ 10886 h 6858000"/>
              <a:gd name="connsiteX0" fmla="*/ 0 w 5741667"/>
              <a:gd name="connsiteY0" fmla="*/ 10886 h 6858000"/>
              <a:gd name="connsiteX1" fmla="*/ 5741667 w 5741667"/>
              <a:gd name="connsiteY1" fmla="*/ 0 h 6858000"/>
              <a:gd name="connsiteX2" fmla="*/ 5741667 w 5741667"/>
              <a:gd name="connsiteY2" fmla="*/ 6858000 h 6858000"/>
              <a:gd name="connsiteX3" fmla="*/ 408517 w 5741667"/>
              <a:gd name="connsiteY3" fmla="*/ 6858000 h 6858000"/>
              <a:gd name="connsiteX4" fmla="*/ 1478704 w 5741667"/>
              <a:gd name="connsiteY4" fmla="*/ 4347936 h 6858000"/>
              <a:gd name="connsiteX5" fmla="*/ 0 w 5741667"/>
              <a:gd name="connsiteY5" fmla="*/ 10886 h 6858000"/>
              <a:gd name="connsiteX0" fmla="*/ 0 w 5727698"/>
              <a:gd name="connsiteY0" fmla="*/ 0 h 6858000"/>
              <a:gd name="connsiteX1" fmla="*/ 5727698 w 5727698"/>
              <a:gd name="connsiteY1" fmla="*/ 0 h 6858000"/>
              <a:gd name="connsiteX2" fmla="*/ 5727698 w 5727698"/>
              <a:gd name="connsiteY2" fmla="*/ 6858000 h 6858000"/>
              <a:gd name="connsiteX3" fmla="*/ 394548 w 5727698"/>
              <a:gd name="connsiteY3" fmla="*/ 6858000 h 6858000"/>
              <a:gd name="connsiteX4" fmla="*/ 1464735 w 5727698"/>
              <a:gd name="connsiteY4" fmla="*/ 4347936 h 6858000"/>
              <a:gd name="connsiteX5" fmla="*/ 0 w 5727698"/>
              <a:gd name="connsiteY5" fmla="*/ 0 h 6858000"/>
              <a:gd name="connsiteX0" fmla="*/ 0 w 5727698"/>
              <a:gd name="connsiteY0" fmla="*/ 0 h 6858000"/>
              <a:gd name="connsiteX1" fmla="*/ 5727698 w 5727698"/>
              <a:gd name="connsiteY1" fmla="*/ 0 h 6858000"/>
              <a:gd name="connsiteX2" fmla="*/ 5727698 w 5727698"/>
              <a:gd name="connsiteY2" fmla="*/ 6858000 h 6858000"/>
              <a:gd name="connsiteX3" fmla="*/ 394548 w 5727698"/>
              <a:gd name="connsiteY3" fmla="*/ 6858000 h 6858000"/>
              <a:gd name="connsiteX4" fmla="*/ 1464735 w 5727698"/>
              <a:gd name="connsiteY4" fmla="*/ 4347936 h 6858000"/>
              <a:gd name="connsiteX5" fmla="*/ 0 w 5727698"/>
              <a:gd name="connsiteY5" fmla="*/ 0 h 6858000"/>
              <a:gd name="connsiteX0" fmla="*/ 0 w 5727698"/>
              <a:gd name="connsiteY0" fmla="*/ 0 h 6858000"/>
              <a:gd name="connsiteX1" fmla="*/ 5727698 w 5727698"/>
              <a:gd name="connsiteY1" fmla="*/ 0 h 6858000"/>
              <a:gd name="connsiteX2" fmla="*/ 5727698 w 5727698"/>
              <a:gd name="connsiteY2" fmla="*/ 6858000 h 6858000"/>
              <a:gd name="connsiteX3" fmla="*/ 394548 w 5727698"/>
              <a:gd name="connsiteY3" fmla="*/ 6858000 h 6858000"/>
              <a:gd name="connsiteX4" fmla="*/ 1464735 w 5727698"/>
              <a:gd name="connsiteY4" fmla="*/ 4347936 h 6858000"/>
              <a:gd name="connsiteX5" fmla="*/ 0 w 5727698"/>
              <a:gd name="connsiteY5" fmla="*/ 0 h 6858000"/>
              <a:gd name="connsiteX0" fmla="*/ 0 w 5727698"/>
              <a:gd name="connsiteY0" fmla="*/ 0 h 6858000"/>
              <a:gd name="connsiteX1" fmla="*/ 5727698 w 5727698"/>
              <a:gd name="connsiteY1" fmla="*/ 0 h 6858000"/>
              <a:gd name="connsiteX2" fmla="*/ 5727698 w 5727698"/>
              <a:gd name="connsiteY2" fmla="*/ 6858000 h 6858000"/>
              <a:gd name="connsiteX3" fmla="*/ 394548 w 5727698"/>
              <a:gd name="connsiteY3" fmla="*/ 6858000 h 6858000"/>
              <a:gd name="connsiteX4" fmla="*/ 1464735 w 5727698"/>
              <a:gd name="connsiteY4" fmla="*/ 4347936 h 6858000"/>
              <a:gd name="connsiteX5" fmla="*/ 0 w 5727698"/>
              <a:gd name="connsiteY5" fmla="*/ 0 h 6858000"/>
              <a:gd name="connsiteX0" fmla="*/ 0 w 5773418"/>
              <a:gd name="connsiteY0" fmla="*/ 11875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11875 h 6858000"/>
              <a:gd name="connsiteX0" fmla="*/ 0 w 5773418"/>
              <a:gd name="connsiteY0" fmla="*/ 11875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11875 h 6858000"/>
              <a:gd name="connsiteX0" fmla="*/ 0 w 5773418"/>
              <a:gd name="connsiteY0" fmla="*/ 11875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11875 h 6858000"/>
              <a:gd name="connsiteX0" fmla="*/ 0 w 5773418"/>
              <a:gd name="connsiteY0" fmla="*/ 11875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11875 h 6858000"/>
              <a:gd name="connsiteX0" fmla="*/ 0 w 5773418"/>
              <a:gd name="connsiteY0" fmla="*/ 3249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3249 h 6858000"/>
              <a:gd name="connsiteX0" fmla="*/ 0 w 5773418"/>
              <a:gd name="connsiteY0" fmla="*/ 3249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3249 h 6858000"/>
              <a:gd name="connsiteX0" fmla="*/ 0 w 5773418"/>
              <a:gd name="connsiteY0" fmla="*/ 3249 h 6858000"/>
              <a:gd name="connsiteX1" fmla="*/ 5773418 w 5773418"/>
              <a:gd name="connsiteY1" fmla="*/ 0 h 6858000"/>
              <a:gd name="connsiteX2" fmla="*/ 5773418 w 5773418"/>
              <a:gd name="connsiteY2" fmla="*/ 6858000 h 6858000"/>
              <a:gd name="connsiteX3" fmla="*/ 440268 w 5773418"/>
              <a:gd name="connsiteY3" fmla="*/ 6858000 h 6858000"/>
              <a:gd name="connsiteX4" fmla="*/ 1510455 w 5773418"/>
              <a:gd name="connsiteY4" fmla="*/ 4347936 h 6858000"/>
              <a:gd name="connsiteX5" fmla="*/ 0 w 5773418"/>
              <a:gd name="connsiteY5" fmla="*/ 32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3418" h="6858000">
                <a:moveTo>
                  <a:pt x="0" y="3249"/>
                </a:moveTo>
                <a:lnTo>
                  <a:pt x="5773418" y="0"/>
                </a:lnTo>
                <a:lnTo>
                  <a:pt x="5773418" y="6858000"/>
                </a:lnTo>
                <a:lnTo>
                  <a:pt x="440268" y="6858000"/>
                </a:lnTo>
                <a:lnTo>
                  <a:pt x="1510455" y="4347936"/>
                </a:lnTo>
                <a:cubicBezTo>
                  <a:pt x="1015016" y="2803291"/>
                  <a:pt x="605931" y="1816180"/>
                  <a:pt x="0" y="324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7203950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7009218" y="0"/>
            <a:ext cx="1528232" cy="6858000"/>
          </a:xfrm>
          <a:custGeom>
            <a:avLst/>
            <a:gdLst>
              <a:gd name="connsiteX0" fmla="*/ 0 w 1146174"/>
              <a:gd name="connsiteY0" fmla="*/ 0 h 6858000"/>
              <a:gd name="connsiteX1" fmla="*/ 253999 w 1146174"/>
              <a:gd name="connsiteY1" fmla="*/ 0 h 6858000"/>
              <a:gd name="connsiteX2" fmla="*/ 1146174 w 1146174"/>
              <a:gd name="connsiteY2" fmla="*/ 4337050 h 6858000"/>
              <a:gd name="connsiteX3" fmla="*/ 511174 w 1146174"/>
              <a:gd name="connsiteY3" fmla="*/ 6858000 h 6858000"/>
              <a:gd name="connsiteX4" fmla="*/ 254000 w 1146174"/>
              <a:gd name="connsiteY4" fmla="*/ 6858000 h 6858000"/>
              <a:gd name="connsiteX5" fmla="*/ 869909 w 1146174"/>
              <a:gd name="connsiteY5" fmla="*/ 4348925 h 6858000"/>
              <a:gd name="connsiteX6" fmla="*/ 0 w 114617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69909" y="4348925"/>
                </a:lnTo>
                <a:cubicBezTo>
                  <a:pt x="572517" y="2903242"/>
                  <a:pt x="297392" y="1445683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976" y="192658"/>
            <a:ext cx="5294812" cy="1058172"/>
          </a:xfrm>
        </p:spPr>
        <p:txBody>
          <a:bodyPr anchor="b">
            <a:normAutofit/>
          </a:bodyPr>
          <a:lstStyle>
            <a:lvl1pPr algn="l">
              <a:defRPr lang="ru-RU" sz="4000" kern="1200" dirty="0">
                <a:solidFill>
                  <a:schemeClr val="accent6">
                    <a:lumMod val="75000"/>
                  </a:schemeClr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1120774" y="1664899"/>
            <a:ext cx="5323569" cy="471413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23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st="254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lang="ru-RU" sz="44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18" y="670746"/>
            <a:ext cx="1528700" cy="5115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ru-RU" sz="44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kern="1200" dirty="0">
                <a:solidFill>
                  <a:schemeClr val="accent1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ru-RU" smtClean="0"/>
              <a:pPr/>
              <a:t>12.02.2022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kern="1200" dirty="0">
          <a:solidFill>
            <a:schemeClr val="accent1"/>
          </a:solidFill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0D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FD65-1298-43F8-90E7-5FE02EA24851}" type="datetimeFigureOut">
              <a:rPr lang="ru-RU" smtClean="0"/>
              <a:pPr/>
              <a:t>12.02.2022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A965-F70B-4684-BF01-1D59BC0DD0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2868" y="0"/>
            <a:ext cx="12192000" cy="142335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868" y="1339969"/>
            <a:ext cx="12192000" cy="9201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12700" dist="127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2868" y="1248333"/>
            <a:ext cx="12192000" cy="92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12700" dist="127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54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319" y="1579419"/>
            <a:ext cx="6006463" cy="364374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8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innerShdw blurRad="38100" dist="25400" dir="15000000">
                    <a:schemeClr val="tx1">
                      <a:lumMod val="50000"/>
                      <a:alpha val="60000"/>
                    </a:scheme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sz="2800" b="1" spc="150" dirty="0">
                <a:ln w="10160">
                  <a:noFill/>
                  <a:prstDash val="solid"/>
                </a:ln>
                <a:effectLst>
                  <a:innerShdw blurRad="38100" dist="25400" dir="15000000">
                    <a:schemeClr val="tx1">
                      <a:lumMod val="50000"/>
                      <a:alpha val="60000"/>
                    </a:scheme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sz="2800" b="1" spc="150" dirty="0">
                <a:ln w="10160">
                  <a:noFill/>
                  <a:prstDash val="solid"/>
                </a:ln>
                <a:effectLst>
                  <a:innerShdw blurRad="38100" dist="25400" dir="15000000">
                    <a:schemeClr val="tx1">
                      <a:lumMod val="50000"/>
                      <a:alpha val="60000"/>
                    </a:scheme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  <a:t>ПРОФЕССИОНАЛЬНО-ПЕДАГОГИЧЕСКИЙ КОЛЛЕДЖ </a:t>
            </a:r>
            <a:br>
              <a:rPr lang="ru-RU" sz="32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</a:br>
            <a:r>
              <a:rPr lang="ru-RU" sz="28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  <a:t>САРАТОВСКОГО ГОСУДАРСТВЕННОГО</a:t>
            </a:r>
            <a:br>
              <a:rPr lang="ru-RU" sz="28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</a:br>
            <a:r>
              <a:rPr lang="ru-RU" sz="28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  <a:t>ТЕХНИЧЕСКОГО УНИВЕРСИТЕТА</a:t>
            </a:r>
            <a:br>
              <a:rPr lang="ru-RU" sz="2800" b="1" spc="150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</a:br>
            <a:r>
              <a:rPr lang="ru-RU" sz="28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Cambria" pitchFamily="18" charset="0"/>
                <a:cs typeface="Verdana" panose="020B0604030504040204" pitchFamily="34" charset="0"/>
              </a:rPr>
              <a:t>имени Гагарина Ю.А.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3206" y="5210754"/>
            <a:ext cx="5728545" cy="1206194"/>
          </a:xfrm>
        </p:spPr>
        <p:txBody>
          <a:bodyPr anchor="ctr" anchorCtr="0">
            <a:normAutofit fontScale="92500"/>
          </a:bodyPr>
          <a:lstStyle/>
          <a:p>
            <a:endParaRPr lang="ru-RU" sz="2800" dirty="0">
              <a:solidFill>
                <a:schemeClr val="accent6">
                  <a:lumMod val="75000"/>
                </a:schemeClr>
              </a:solidFill>
              <a:effectLst>
                <a:innerShdw blurRad="25400" dist="25400">
                  <a:schemeClr val="bg2">
                    <a:lumMod val="25000"/>
                    <a:alpha val="50000"/>
                  </a:schemeClr>
                </a:innerShdw>
              </a:effectLst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Ваше будущее начинается здесь!</a:t>
            </a:r>
          </a:p>
        </p:txBody>
      </p:sp>
      <p:pic>
        <p:nvPicPr>
          <p:cNvPr id="5" name="Afternoons in Stereo - Asteroid Field Guid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41502" y="13083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96" y="135596"/>
            <a:ext cx="15240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r="23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05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20000" numSld="999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31" y="255134"/>
            <a:ext cx="9706005" cy="1036850"/>
          </a:xfrm>
        </p:spPr>
        <p:txBody>
          <a:bodyPr anchor="ctr" anchorCtr="0">
            <a:noAutofit/>
          </a:bodyPr>
          <a:lstStyle/>
          <a:p>
            <a:pPr algn="ctr"/>
            <a:r>
              <a:rPr lang="ru-RU" sz="3600" b="1" dirty="0"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Отделение физической культуры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55355"/>
              </p:ext>
            </p:extLst>
          </p:nvPr>
        </p:nvGraphicFramePr>
        <p:xfrm>
          <a:off x="720436" y="1630877"/>
          <a:ext cx="10738139" cy="16408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6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49.02.01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8666" marR="58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Физическая культура (Ф)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углубленный уровень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педагог по физической культуре и спорту</a:t>
                      </a:r>
                    </a:p>
                  </a:txBody>
                  <a:tcPr marL="58666" marR="58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33" y="3705100"/>
            <a:ext cx="3749675" cy="233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0" y="3705100"/>
            <a:ext cx="3503221" cy="233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18" y="3603012"/>
            <a:ext cx="3150920" cy="24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6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524" y="23750"/>
            <a:ext cx="10298587" cy="1322696"/>
          </a:xfrm>
        </p:spPr>
        <p:txBody>
          <a:bodyPr anchor="ctr" anchorCtr="0">
            <a:normAutofit/>
          </a:bodyPr>
          <a:lstStyle/>
          <a:p>
            <a:r>
              <a:rPr lang="ru-RU" sz="2800" b="1" dirty="0">
                <a:effectLst/>
                <a:latin typeface="Cambria" pitchFamily="18" charset="0"/>
                <a:ea typeface="Cambria" pitchFamily="18" charset="0"/>
              </a:rPr>
              <a:t>Отборочная комиссия профессионально-педагогического колледжа СГТУ имени Гагарина Ю.А.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113">
            <a:off x="428346" y="1565019"/>
            <a:ext cx="5532167" cy="3664163"/>
          </a:xfrm>
          <a:prstGeom prst="rect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innerShdw blurRad="317500">
              <a:schemeClr val="bg2">
                <a:lumMod val="25000"/>
              </a:schemeClr>
            </a:innerShdw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858">
            <a:off x="6287509" y="1591026"/>
            <a:ext cx="5532166" cy="3642193"/>
          </a:xfrm>
          <a:prstGeom prst="rect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innerShdw blurRad="317500">
              <a:schemeClr val="bg2">
                <a:lumMod val="25000"/>
              </a:schemeClr>
            </a:innerShdw>
          </a:effectLst>
        </p:spPr>
      </p:pic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0" y="5644430"/>
            <a:ext cx="12192000" cy="1077218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410056,  г. Саратов,  ул. Сакко и Ванцетти,  д. 15  </a:t>
            </a:r>
          </a:p>
          <a:p>
            <a:pPr algn="ctr">
              <a:defRPr/>
            </a:pP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тел. 8(8452) 26-25-07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566" y="109846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26" y="1815429"/>
            <a:ext cx="5532166" cy="367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2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279" y="154379"/>
            <a:ext cx="9420499" cy="1144566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b="1" dirty="0">
                <a:effectLst/>
                <a:latin typeface="Cambria" pitchFamily="18" charset="0"/>
                <a:ea typeface="Cambria" pitchFamily="18" charset="0"/>
              </a:rPr>
              <a:t>Дни открытых дверей (онлайн)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566" y="109846"/>
            <a:ext cx="145709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1662545"/>
            <a:ext cx="4594709" cy="50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1662545"/>
            <a:ext cx="7232073" cy="50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3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38" y="0"/>
            <a:ext cx="11340935" cy="1414814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sz="4400" b="1" dirty="0">
                <a:effectLst/>
                <a:latin typeface="Cambria" pitchFamily="18" charset="0"/>
                <a:ea typeface="Cambria" pitchFamily="18" charset="0"/>
              </a:rPr>
              <a:t> Стань студентом </a:t>
            </a:r>
            <a:br>
              <a:rPr lang="ru-RU" sz="4400" b="1" dirty="0">
                <a:effectLst/>
                <a:latin typeface="Cambria" pitchFamily="18" charset="0"/>
                <a:ea typeface="Cambria" pitchFamily="18" charset="0"/>
              </a:rPr>
            </a:br>
            <a:r>
              <a:rPr lang="ru-RU" sz="4400" b="1" dirty="0">
                <a:effectLst/>
                <a:latin typeface="Cambria" pitchFamily="18" charset="0"/>
                <a:ea typeface="Cambria" pitchFamily="18" charset="0"/>
              </a:rPr>
              <a:t>ППК СГТУ имени Гагарина Ю.А.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66118" y="6194413"/>
            <a:ext cx="9144001" cy="6398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Твое будущее начинается здесь!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34" y="1555667"/>
            <a:ext cx="7837714" cy="46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31" y="255134"/>
            <a:ext cx="9706005" cy="10368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  <a:latin typeface="Cambria" pitchFamily="18" charset="0"/>
                <a:ea typeface="Cambria" pitchFamily="18" charset="0"/>
              </a:rPr>
              <a:t>ПРОФЕССИОНАЛЬНО-ПЕДАГОГИЧЕСКИЙ КОЛЛЕДЖ СГТУ ИМЕНИ ГАГАРИНА Ю.А.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9" y="1710620"/>
            <a:ext cx="2380224" cy="3376763"/>
          </a:xfr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</p:pic>
      <p:pic>
        <p:nvPicPr>
          <p:cNvPr id="8" name="Содержимое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 b="7591"/>
          <a:stretch/>
        </p:blipFill>
        <p:spPr bwMode="auto">
          <a:xfrm>
            <a:off x="6250613" y="1723499"/>
            <a:ext cx="5196175" cy="3361765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3299584" y="1842755"/>
            <a:ext cx="2829444" cy="2869426"/>
          </a:xfrm>
          <a:prstGeom prst="rect">
            <a:avLst/>
          </a:prstGeom>
          <a:noFill/>
          <a:ln w="12700">
            <a:noFill/>
          </a:ln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8000" tIns="0" rIns="144000" bIns="0" numCol="1" spcCol="1270" anchor="b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6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Юрий Гагарин - первый человек, побывавший в космосе.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4838" y="5305695"/>
            <a:ext cx="11281110" cy="1372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88000" tIns="0" rIns="324000" bIns="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 2011 году вошел в структуру Саратовского государственного технического университета </a:t>
            </a:r>
            <a:b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имени Гагарина Ю.А. как структурное подразделение. </a:t>
            </a:r>
          </a:p>
        </p:txBody>
      </p:sp>
      <p:pic>
        <p:nvPicPr>
          <p:cNvPr id="9" name="Содержимое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72"/>
          <a:stretch/>
        </p:blipFill>
        <p:spPr bwMode="auto">
          <a:xfrm>
            <a:off x="6231249" y="1723499"/>
            <a:ext cx="5234903" cy="3361765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1" name="Содержимое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0" b="6225"/>
          <a:stretch/>
        </p:blipFill>
        <p:spPr bwMode="auto">
          <a:xfrm>
            <a:off x="6224269" y="1723499"/>
            <a:ext cx="5248863" cy="3361764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107085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4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120939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23331" y="255134"/>
            <a:ext cx="9706005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ПРОФЕССИОНАЛЬНО-ПЕДАГОГИЧЕСКИЙ КОЛЛЕДЖ СГТУ ИМЕНИ ГАГАРИНА Ю.А.</a:t>
            </a:r>
          </a:p>
        </p:txBody>
      </p:sp>
      <p:pic>
        <p:nvPicPr>
          <p:cNvPr id="12" name="Рисунок 11" descr="Сайт ППК СГТ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03" y="1514107"/>
            <a:ext cx="9003510" cy="5213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8618" y="1710044"/>
            <a:ext cx="5176655" cy="11044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http://ppk.sstu.ru/</a:t>
            </a:r>
            <a:endParaRPr lang="ru-RU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120939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23331" y="255134"/>
            <a:ext cx="9706005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ПРОФЕССИОНАЛЬНО-ПЕДАГОГИЧЕСКИЙ КОЛЛЕДЖ СГТУ ИМЕНИ ГАГАРИНА Ю.А.</a:t>
            </a:r>
          </a:p>
        </p:txBody>
      </p:sp>
      <p:pic>
        <p:nvPicPr>
          <p:cNvPr id="6" name="Рисунок 5" descr="Группа ВК ППК СГТ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0" y="1468453"/>
            <a:ext cx="6365173" cy="5389547"/>
          </a:xfrm>
          <a:prstGeom prst="rect">
            <a:avLst/>
          </a:prstGeom>
        </p:spPr>
      </p:pic>
      <p:pic>
        <p:nvPicPr>
          <p:cNvPr id="9" name="Рисунок 8" descr="QR на ВК ППК СГТУ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1673" y="1892136"/>
            <a:ext cx="3416134" cy="34161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15200" y="5678774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https://vk.com/ppksgtu</a:t>
            </a:r>
            <a:endParaRPr lang="ru-RU" sz="3200" b="1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73353"/>
              </p:ext>
            </p:extLst>
          </p:nvPr>
        </p:nvGraphicFramePr>
        <p:xfrm>
          <a:off x="720436" y="1535878"/>
          <a:ext cx="10861964" cy="27317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70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</a:t>
                      </a:r>
                      <a:r>
                        <a:rPr lang="ru-RU" sz="1400" b="1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специальности</a:t>
                      </a:r>
                      <a:endParaRPr lang="ru-RU" sz="1400" b="1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 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38.02.01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Экономика и бухгалтерский учет (по отраслям) (ЭКБУ)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2159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Квалификация- бухгалтер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38.02.04</a:t>
                      </a:r>
                      <a:endParaRPr lang="ru-RU" sz="140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Коммерция (по отраслям) (КОМ)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Квалификация- менеджер по продажам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38.02.07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Банковское дело  (БД)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2159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Квалификация- специалист банковского дела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38.02.06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Финансы (ФИН)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финансист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4479038"/>
            <a:ext cx="3610099" cy="21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4465122"/>
            <a:ext cx="3941377" cy="219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16" y="4479038"/>
            <a:ext cx="4305784" cy="21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26275" y="380014"/>
            <a:ext cx="9503061" cy="65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chemeClr val="accent1"/>
                </a:solidFill>
                <a:latin typeface="Cambria" pitchFamily="18" charset="0"/>
                <a:ea typeface="Cambria" pitchFamily="18" charset="0"/>
                <a:cs typeface="+mj-cs"/>
              </a:rPr>
              <a:t>Отделение экономики и сервиса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5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31" y="255134"/>
            <a:ext cx="9706005" cy="10368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Отделение пожарной безопасности, защиты в чрезвычайных ситуациях и оснащения средствами автоматизации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58032"/>
              </p:ext>
            </p:extLst>
          </p:nvPr>
        </p:nvGraphicFramePr>
        <p:xfrm>
          <a:off x="720436" y="1600200"/>
          <a:ext cx="10842914" cy="26495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3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1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20.02.04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Пожарная безопасность (ПБ)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20.02.02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Защита в чрезвычайных ситуациях (ЗЧС)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техник-спасатель</a:t>
                      </a: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15.02.14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Оснащение средствами автоматизации технологических процессов и производств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(по отраслям) (ОСА)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</a:t>
                      </a: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37" y="4491298"/>
            <a:ext cx="3304772" cy="211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4491299"/>
            <a:ext cx="3185963" cy="223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44" y="4491300"/>
            <a:ext cx="3479470" cy="211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8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87664"/>
              </p:ext>
            </p:extLst>
          </p:nvPr>
        </p:nvGraphicFramePr>
        <p:xfrm>
          <a:off x="720436" y="1559628"/>
          <a:ext cx="10871489" cy="31246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3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0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23.02.01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Организация перевозок и управление на транспорте (по видам транспорта) (ОПТ)</a:t>
                      </a:r>
                      <a:r>
                        <a:rPr lang="ru-RU" sz="14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23.02.07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Техническое обслуживание и ремонт двигателей, систем и агрегатов автомобилей (ТОД)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специалист 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852" marR="598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15.02.08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Технология машиностроения (ТМС)</a:t>
                      </a:r>
                      <a:r>
                        <a:rPr lang="ru-RU" sz="14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</a:t>
                      </a: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15.02.12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Монтаж, техническое обслуживание и ремонт промышленного оборудования </a:t>
                      </a:r>
                    </a:p>
                    <a:p>
                      <a:pPr marL="2159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(по отраслям) (МТО)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2159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техник-механик</a:t>
                      </a: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7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27.02.07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159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Управление качеством продукции, процессов и услуг (по отраслям) (УКП)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2159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5" y="4804662"/>
            <a:ext cx="2873066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52" y="4799137"/>
            <a:ext cx="326181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2" y="4804661"/>
            <a:ext cx="383573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26275" y="380014"/>
            <a:ext cx="9503061" cy="65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chemeClr val="accent1"/>
                </a:solidFill>
                <a:latin typeface="Cambria" pitchFamily="18" charset="0"/>
                <a:ea typeface="Cambria" pitchFamily="18" charset="0"/>
                <a:cs typeface="+mj-cs"/>
              </a:rPr>
              <a:t>Отделение технических специальностей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26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831" y="219509"/>
            <a:ext cx="9706005" cy="1036850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Отделение информационных технологий*</a:t>
            </a:r>
            <a:br>
              <a:rPr lang="ru-RU" sz="3600" b="1" dirty="0"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endParaRPr lang="ru-RU" sz="1600" b="1" dirty="0">
              <a:effectLst/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43811"/>
              </p:ext>
            </p:extLst>
          </p:nvPr>
        </p:nvGraphicFramePr>
        <p:xfrm>
          <a:off x="720436" y="1607126"/>
          <a:ext cx="10785764" cy="26323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1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2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2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2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09.02.06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59372" marR="59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Сетевое и системное администрирование (САД)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сетевой и системный администратор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372" marR="59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0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09.02.07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72" marR="59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Информационные системы и программирование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программист 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372" marR="59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10.02.05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b="1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Обеспечение информационной безопасности  автоматизированных систем (ОИБ)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 по защите информации 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312" marR="593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5" y="4550025"/>
            <a:ext cx="365125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87" y="4538867"/>
            <a:ext cx="2956956" cy="221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8" y="4538150"/>
            <a:ext cx="3431969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1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331" y="255134"/>
            <a:ext cx="9706005" cy="1036850"/>
          </a:xfrm>
        </p:spPr>
        <p:txBody>
          <a:bodyPr anchor="ctr" anchorCtr="0">
            <a:noAutofit/>
          </a:bodyPr>
          <a:lstStyle/>
          <a:p>
            <a:r>
              <a:rPr lang="ru-RU" sz="3200" b="1" dirty="0"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Отделение энерготехнических специальностей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766587"/>
              </p:ext>
            </p:extLst>
          </p:nvPr>
        </p:nvGraphicFramePr>
        <p:xfrm>
          <a:off x="720436" y="1607128"/>
          <a:ext cx="10680989" cy="32380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35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специальности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Вступительные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испытания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253" marR="59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32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13.02.07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611" marR="596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Электроснабжение (по отраслям) (ЭСН)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 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611" marR="596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3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13.02.11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*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9611" marR="596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Техническая эксплуатация и обслуживание электрического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и электромеханического оборудования (ТЭО)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 </a:t>
                      </a:r>
                      <a:r>
                        <a:rPr lang="ru-RU" sz="1400" b="1" i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(ТОП-50)</a:t>
                      </a:r>
                    </a:p>
                  </a:txBody>
                  <a:tcPr marL="59611" marR="596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17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21.02.01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Разработка и эксплуатация нефтяных и газовых месторождений (НГМ)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- техник-технолог</a:t>
                      </a: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54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21.02.03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Сооружение и эксплуатация </a:t>
                      </a:r>
                      <a:r>
                        <a:rPr lang="ru-RU" sz="1400" b="1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газонефтепроводов</a:t>
                      </a: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400" b="1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газонефтехранилищ</a:t>
                      </a: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(СЭГ)</a:t>
                      </a:r>
                      <a:r>
                        <a:rPr lang="ru-RU" sz="14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</a:t>
                      </a: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69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22.02.06</a:t>
                      </a:r>
                      <a:endParaRPr lang="ru-RU" sz="1400" dirty="0"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Сварочное производство (СП)</a:t>
                      </a:r>
                      <a:r>
                        <a:rPr lang="ru-RU" sz="14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Квалификация – техник</a:t>
                      </a:r>
                    </a:p>
                  </a:txBody>
                  <a:tcPr marL="58783" marR="58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нет </a:t>
                      </a:r>
                    </a:p>
                  </a:txBody>
                  <a:tcPr marL="59253" marR="59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18" y="107084"/>
            <a:ext cx="152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8506"/>
            <a:ext cx="9210675" cy="197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8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S103431374">
  <a:themeElements>
    <a:clrScheme name="Другая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FF0000"/>
      </a:accent1>
      <a:accent2>
        <a:srgbClr val="AF9E94"/>
      </a:accent2>
      <a:accent3>
        <a:srgbClr val="AC956E"/>
      </a:accent3>
      <a:accent4>
        <a:srgbClr val="8494A5"/>
      </a:accent4>
      <a:accent5>
        <a:srgbClr val="D26900"/>
      </a:accent5>
      <a:accent6>
        <a:srgbClr val="47CFFF"/>
      </a:accent6>
      <a:hlink>
        <a:srgbClr val="47CFFF"/>
      </a:hlink>
      <a:folHlink>
        <a:srgbClr val="FFFF00"/>
      </a:folHlink>
    </a:clrScheme>
    <a:fontScheme name="Другая 4">
      <a:majorFont>
        <a:latin typeface="verdana"/>
        <a:ea typeface=""/>
        <a:cs typeface=""/>
      </a:majorFont>
      <a:minorFont>
        <a:latin typeface="Franklin Gothic Medium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_TP103431346" id="{2E021FAA-F19F-4374-BB87-70577DFAD819}" vid="{E1AA2BE0-B234-4F41-BA7E-DC1D3C8A1211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TS103431374</Template>
  <TotalTime>0</TotalTime>
  <Words>556</Words>
  <Application>Microsoft Office PowerPoint</Application>
  <PresentationFormat>Широкоэкранный</PresentationFormat>
  <Paragraphs>140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Book Antiqua</vt:lpstr>
      <vt:lpstr>Calibri</vt:lpstr>
      <vt:lpstr>Cambria</vt:lpstr>
      <vt:lpstr>Franklin Gothic Medium</vt:lpstr>
      <vt:lpstr>Times New Roman</vt:lpstr>
      <vt:lpstr>Verdana</vt:lpstr>
      <vt:lpstr>Verdana</vt:lpstr>
      <vt:lpstr>TS103431374</vt:lpstr>
      <vt:lpstr>Специальное оформление</vt:lpstr>
      <vt:lpstr>   ПРОФЕССИОНАЛЬНО-ПЕДАГОГИЧЕСКИЙ КОЛЛЕДЖ  САРАТОВСКОГО ГОСУДАРСТВЕННОГО ТЕХНИЧЕСКОГО УНИВЕРСИТЕТА имени Гагарина Ю.А.</vt:lpstr>
      <vt:lpstr>ПРОФЕССИОНАЛЬНО-ПЕДАГОГИЧЕСКИЙ КОЛЛЕДЖ СГТУ ИМЕНИ ГАГАРИНА Ю.А.</vt:lpstr>
      <vt:lpstr>http://ppk.sstu.ru/</vt:lpstr>
      <vt:lpstr>Презентация PowerPoint</vt:lpstr>
      <vt:lpstr>Презентация PowerPoint</vt:lpstr>
      <vt:lpstr>Отделение пожарной безопасности, защиты в чрезвычайных ситуациях и оснащения средствами автоматизации</vt:lpstr>
      <vt:lpstr>Презентация PowerPoint</vt:lpstr>
      <vt:lpstr>Отделение информационных технологий* </vt:lpstr>
      <vt:lpstr>Отделение энерготехнических специальностей</vt:lpstr>
      <vt:lpstr>Отделение физической культуры</vt:lpstr>
      <vt:lpstr>Отборочная комиссия профессионально-педагогического колледжа СГТУ имени Гагарина Ю.А.</vt:lpstr>
      <vt:lpstr>Дни открытых дверей (онлайн)</vt:lpstr>
      <vt:lpstr> Стань студентом  ППК СГТУ имени Гагарина Ю.А.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2014-03-05T11:56:51Z</dcterms:created>
  <dcterms:modified xsi:type="dcterms:W3CDTF">2022-02-12T10:29:14Z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